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 id="2147483712" r:id="rId2"/>
  </p:sldMasterIdLst>
  <p:notesMasterIdLst>
    <p:notesMasterId r:id="rId78"/>
  </p:notesMasterIdLst>
  <p:sldIdLst>
    <p:sldId id="270" r:id="rId3"/>
    <p:sldId id="282" r:id="rId4"/>
    <p:sldId id="325" r:id="rId5"/>
    <p:sldId id="326" r:id="rId6"/>
    <p:sldId id="328" r:id="rId7"/>
    <p:sldId id="330" r:id="rId8"/>
    <p:sldId id="331" r:id="rId9"/>
    <p:sldId id="338" r:id="rId10"/>
    <p:sldId id="409" r:id="rId11"/>
    <p:sldId id="410" r:id="rId12"/>
    <p:sldId id="276" r:id="rId13"/>
    <p:sldId id="288" r:id="rId14"/>
    <p:sldId id="263" r:id="rId15"/>
    <p:sldId id="267" r:id="rId16"/>
    <p:sldId id="376" r:id="rId17"/>
    <p:sldId id="373" r:id="rId18"/>
    <p:sldId id="268" r:id="rId19"/>
    <p:sldId id="271" r:id="rId20"/>
    <p:sldId id="273" r:id="rId21"/>
    <p:sldId id="356" r:id="rId22"/>
    <p:sldId id="358" r:id="rId23"/>
    <p:sldId id="359" r:id="rId24"/>
    <p:sldId id="277" r:id="rId25"/>
    <p:sldId id="274" r:id="rId26"/>
    <p:sldId id="279" r:id="rId27"/>
    <p:sldId id="278" r:id="rId28"/>
    <p:sldId id="405" r:id="rId29"/>
    <p:sldId id="382" r:id="rId30"/>
    <p:sldId id="361" r:id="rId31"/>
    <p:sldId id="362" r:id="rId32"/>
    <p:sldId id="364" r:id="rId33"/>
    <p:sldId id="262" r:id="rId34"/>
    <p:sldId id="366" r:id="rId35"/>
    <p:sldId id="406" r:id="rId36"/>
    <p:sldId id="372" r:id="rId37"/>
    <p:sldId id="370" r:id="rId38"/>
    <p:sldId id="379" r:id="rId39"/>
    <p:sldId id="290" r:id="rId40"/>
    <p:sldId id="258" r:id="rId41"/>
    <p:sldId id="260" r:id="rId42"/>
    <p:sldId id="310" r:id="rId43"/>
    <p:sldId id="407" r:id="rId44"/>
    <p:sldId id="311" r:id="rId45"/>
    <p:sldId id="408" r:id="rId46"/>
    <p:sldId id="312" r:id="rId47"/>
    <p:sldId id="313" r:id="rId48"/>
    <p:sldId id="265" r:id="rId49"/>
    <p:sldId id="385" r:id="rId50"/>
    <p:sldId id="386" r:id="rId51"/>
    <p:sldId id="387" r:id="rId52"/>
    <p:sldId id="389" r:id="rId53"/>
    <p:sldId id="390" r:id="rId54"/>
    <p:sldId id="392" r:id="rId55"/>
    <p:sldId id="393" r:id="rId56"/>
    <p:sldId id="394" r:id="rId57"/>
    <p:sldId id="396" r:id="rId58"/>
    <p:sldId id="398" r:id="rId59"/>
    <p:sldId id="289" r:id="rId60"/>
    <p:sldId id="399" r:id="rId61"/>
    <p:sldId id="400" r:id="rId62"/>
    <p:sldId id="401" r:id="rId63"/>
    <p:sldId id="402" r:id="rId64"/>
    <p:sldId id="295" r:id="rId65"/>
    <p:sldId id="316" r:id="rId66"/>
    <p:sldId id="269" r:id="rId67"/>
    <p:sldId id="300" r:id="rId68"/>
    <p:sldId id="301" r:id="rId69"/>
    <p:sldId id="303" r:id="rId70"/>
    <p:sldId id="304" r:id="rId71"/>
    <p:sldId id="302" r:id="rId72"/>
    <p:sldId id="305" r:id="rId73"/>
    <p:sldId id="306" r:id="rId74"/>
    <p:sldId id="404" r:id="rId75"/>
    <p:sldId id="411" r:id="rId76"/>
    <p:sldId id="403" r:id="rId7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154" autoAdjust="0"/>
    <p:restoredTop sz="94660"/>
  </p:normalViewPr>
  <p:slideViewPr>
    <p:cSldViewPr snapToGrid="0">
      <p:cViewPr varScale="1">
        <p:scale>
          <a:sx n="60" d="100"/>
          <a:sy n="60" d="100"/>
        </p:scale>
        <p:origin x="29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934D7E22-F13C-4FEE-81C2-1735FD809D3C}" type="datetimeFigureOut">
              <a:rPr lang="fa-IR" smtClean="0"/>
              <a:t>06/01/1447</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642BB8F7-502D-410C-89B2-533F719D5BDF}" type="slidenum">
              <a:rPr lang="fa-IR" smtClean="0"/>
              <a:t>‹#›</a:t>
            </a:fld>
            <a:endParaRPr lang="fa-IR"/>
          </a:p>
        </p:txBody>
      </p:sp>
    </p:spTree>
    <p:extLst>
      <p:ext uri="{BB962C8B-B14F-4D97-AF65-F5344CB8AC3E}">
        <p14:creationId xmlns:p14="http://schemas.microsoft.com/office/powerpoint/2010/main" val="2347985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5"/>
          </p:nvPr>
        </p:nvSpPr>
        <p:spPr/>
        <p:txBody>
          <a:bodyPr/>
          <a:lstStyle/>
          <a:p>
            <a:fld id="{642BB8F7-502D-410C-89B2-533F719D5BDF}" type="slidenum">
              <a:rPr lang="fa-IR" smtClean="0"/>
              <a:t>17</a:t>
            </a:fld>
            <a:endParaRPr lang="fa-IR"/>
          </a:p>
        </p:txBody>
      </p:sp>
    </p:spTree>
    <p:extLst>
      <p:ext uri="{BB962C8B-B14F-4D97-AF65-F5344CB8AC3E}">
        <p14:creationId xmlns:p14="http://schemas.microsoft.com/office/powerpoint/2010/main" val="2866030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593A54B-8D27-4C35-9CB2-A1066EFF484B}"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4033794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93A54B-8D27-4C35-9CB2-A1066EFF484B}"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494920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93A54B-8D27-4C35-9CB2-A1066EFF484B}"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2317765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93A54B-8D27-4C35-9CB2-A1066EFF484B}" type="datetimeFigureOut">
              <a:rPr lang="fa-IR" smtClean="0"/>
              <a:t>06/01/1447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2428254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593A54B-8D27-4C35-9CB2-A1066EFF484B}" type="datetimeFigureOut">
              <a:rPr lang="fa-IR" smtClean="0"/>
              <a:t>06/01/1447</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3585815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593A54B-8D27-4C35-9CB2-A1066EFF484B}" type="datetimeFigureOut">
              <a:rPr lang="fa-IR" smtClean="0"/>
              <a:t>06/01/1447</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1794768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3A54B-8D27-4C35-9CB2-A1066EFF484B}" type="datetimeFigureOut">
              <a:rPr lang="fa-IR" smtClean="0"/>
              <a:t>06/01/1447</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2345599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593A54B-8D27-4C35-9CB2-A1066EFF484B}" type="datetimeFigureOut">
              <a:rPr lang="fa-IR" smtClean="0"/>
              <a:t>06/01/1447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782661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593A54B-8D27-4C35-9CB2-A1066EFF484B}" type="datetimeFigureOut">
              <a:rPr lang="fa-IR" smtClean="0"/>
              <a:t>06/01/1447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3342627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93A54B-8D27-4C35-9CB2-A1066EFF484B}"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2973705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93A54B-8D27-4C35-9CB2-A1066EFF484B}"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0345817-89CF-407B-8107-C91029EDA60C}" type="slidenum">
              <a:rPr lang="fa-IR" smtClean="0"/>
              <a:t>‹#›</a:t>
            </a:fld>
            <a:endParaRPr lang="fa-I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371289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93A54B-8D27-4C35-9CB2-A1066EFF484B}"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22141779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93A54B-8D27-4C35-9CB2-A1066EFF484B}"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0345817-89CF-407B-8107-C91029EDA60C}" type="slidenum">
              <a:rPr lang="fa-IR" smtClean="0"/>
              <a:t>‹#›</a:t>
            </a:fld>
            <a:endParaRPr lang="fa-I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778260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593A54B-8D27-4C35-9CB2-A1066EFF484B}"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2513409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93A54B-8D27-4C35-9CB2-A1066EFF484B}"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2475519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593A54B-8D27-4C35-9CB2-A1066EFF484B}"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0345817-89CF-407B-8107-C91029EDA60C}" type="slidenum">
              <a:rPr lang="fa-IR" smtClean="0"/>
              <a:t>‹#›</a:t>
            </a:fld>
            <a:endParaRPr lang="fa-IR"/>
          </a:p>
        </p:txBody>
      </p:sp>
    </p:spTree>
    <p:extLst>
      <p:ext uri="{BB962C8B-B14F-4D97-AF65-F5344CB8AC3E}">
        <p14:creationId xmlns:p14="http://schemas.microsoft.com/office/powerpoint/2010/main" val="5848522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3FCB8F-8DEA-4B76-9976-B021724C3A79}"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2115461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3FCB8F-8DEA-4B76-9976-B021724C3A79}"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5246300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3FCB8F-8DEA-4B76-9976-B021724C3A79}"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482345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3FCB8F-8DEA-4B76-9976-B021724C3A79}" type="datetimeFigureOut">
              <a:rPr lang="fa-IR" smtClean="0"/>
              <a:t>06/01/1447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31670752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3FCB8F-8DEA-4B76-9976-B021724C3A79}" type="datetimeFigureOut">
              <a:rPr lang="fa-IR" smtClean="0"/>
              <a:t>06/01/1447</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24448117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3FCB8F-8DEA-4B76-9976-B021724C3A79}" type="datetimeFigureOut">
              <a:rPr lang="fa-IR" smtClean="0"/>
              <a:t>06/01/1447</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38439901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3FCB8F-8DEA-4B76-9976-B021724C3A79}" type="datetimeFigureOut">
              <a:rPr lang="fa-IR" smtClean="0"/>
              <a:t>06/01/1447</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20534572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3FCB8F-8DEA-4B76-9976-B021724C3A79}" type="datetimeFigureOut">
              <a:rPr lang="fa-IR" smtClean="0"/>
              <a:t>06/01/1447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21051628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3FCB8F-8DEA-4B76-9976-B021724C3A79}" type="datetimeFigureOut">
              <a:rPr lang="fa-IR" smtClean="0"/>
              <a:t>06/01/1447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19070074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3FCB8F-8DEA-4B76-9976-B021724C3A79}"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42799478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3FCB8F-8DEA-4B76-9976-B021724C3A79}"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0A4563-68EA-4DC4-98A9-91875A2734C3}" type="slidenum">
              <a:rPr lang="fa-IR" smtClean="0"/>
              <a:t>‹#›</a:t>
            </a:fld>
            <a:endParaRPr lang="fa-I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1376811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3FCB8F-8DEA-4B76-9976-B021724C3A79}"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34415396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3FCB8F-8DEA-4B76-9976-B021724C3A79}"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0A4563-68EA-4DC4-98A9-91875A2734C3}" type="slidenum">
              <a:rPr lang="fa-IR" smtClean="0"/>
              <a:t>‹#›</a:t>
            </a:fld>
            <a:endParaRPr lang="fa-I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44179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3FCB8F-8DEA-4B76-9976-B021724C3A79}"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10005082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3FCB8F-8DEA-4B76-9976-B021724C3A79}"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37714667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3FCB8F-8DEA-4B76-9976-B021724C3A79}" type="datetimeFigureOut">
              <a:rPr lang="fa-IR" smtClean="0"/>
              <a:t>06/01/1447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10A4563-68EA-4DC4-98A9-91875A2734C3}" type="slidenum">
              <a:rPr lang="fa-IR" smtClean="0"/>
              <a:t>‹#›</a:t>
            </a:fld>
            <a:endParaRPr lang="fa-IR"/>
          </a:p>
        </p:txBody>
      </p:sp>
    </p:spTree>
    <p:extLst>
      <p:ext uri="{BB962C8B-B14F-4D97-AF65-F5344CB8AC3E}">
        <p14:creationId xmlns:p14="http://schemas.microsoft.com/office/powerpoint/2010/main" val="1303915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593A54B-8D27-4C35-9CB2-A1066EFF484B}" type="datetimeFigureOut">
              <a:rPr lang="fa-IR" smtClean="0"/>
              <a:t>06/01/1447</a:t>
            </a:fld>
            <a:endParaRPr lang="fa-I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0345817-89CF-407B-8107-C91029EDA60C}" type="slidenum">
              <a:rPr lang="fa-IR" smtClean="0"/>
              <a:t>‹#›</a:t>
            </a:fld>
            <a:endParaRPr lang="fa-IR"/>
          </a:p>
        </p:txBody>
      </p:sp>
    </p:spTree>
    <p:extLst>
      <p:ext uri="{BB962C8B-B14F-4D97-AF65-F5344CB8AC3E}">
        <p14:creationId xmlns:p14="http://schemas.microsoft.com/office/powerpoint/2010/main" val="325103669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3FCB8F-8DEA-4B76-9976-B021724C3A79}" type="datetimeFigureOut">
              <a:rPr lang="fa-IR" smtClean="0"/>
              <a:t>06/01/1447</a:t>
            </a:fld>
            <a:endParaRPr lang="fa-I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10A4563-68EA-4DC4-98A9-91875A2734C3}" type="slidenum">
              <a:rPr lang="fa-IR" smtClean="0"/>
              <a:t>‹#›</a:t>
            </a:fld>
            <a:endParaRPr lang="fa-IR"/>
          </a:p>
        </p:txBody>
      </p:sp>
    </p:spTree>
    <p:extLst>
      <p:ext uri="{BB962C8B-B14F-4D97-AF65-F5344CB8AC3E}">
        <p14:creationId xmlns:p14="http://schemas.microsoft.com/office/powerpoint/2010/main" val="412494764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hrjbaq.ir/article-1-426-fa.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848BF-677A-41D5-8DE1-A6D74EB0C83C}"/>
              </a:ext>
            </a:extLst>
          </p:cNvPr>
          <p:cNvSpPr>
            <a:spLocks noGrp="1"/>
          </p:cNvSpPr>
          <p:nvPr>
            <p:ph type="title"/>
          </p:nvPr>
        </p:nvSpPr>
        <p:spPr/>
        <p:txBody>
          <a:bodyPr/>
          <a:lstStyle/>
          <a:p>
            <a:endParaRPr lang="fa-IR"/>
          </a:p>
        </p:txBody>
      </p:sp>
      <p:sp>
        <p:nvSpPr>
          <p:cNvPr id="3" name="Content Placeholder 2">
            <a:extLst>
              <a:ext uri="{FF2B5EF4-FFF2-40B4-BE49-F238E27FC236}">
                <a16:creationId xmlns:a16="http://schemas.microsoft.com/office/drawing/2014/main" id="{78DF169D-0CB0-4FE1-A1AD-7FE29B173E90}"/>
              </a:ext>
            </a:extLst>
          </p:cNvPr>
          <p:cNvSpPr>
            <a:spLocks noGrp="1"/>
          </p:cNvSpPr>
          <p:nvPr>
            <p:ph idx="1"/>
          </p:nvPr>
        </p:nvSpPr>
        <p:spPr/>
        <p:txBody>
          <a:bodyPr/>
          <a:lstStyle/>
          <a:p>
            <a:endParaRPr lang="fa-IR"/>
          </a:p>
        </p:txBody>
      </p:sp>
      <p:pic>
        <p:nvPicPr>
          <p:cNvPr id="1026" name="Picture 2" descr="بسم الله الرحمن الرحیم - نگارخانه آنلاین آرتی‌نو">
            <a:extLst>
              <a:ext uri="{FF2B5EF4-FFF2-40B4-BE49-F238E27FC236}">
                <a16:creationId xmlns:a16="http://schemas.microsoft.com/office/drawing/2014/main" id="{624F576D-F134-4410-BB41-A8AD05523B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7680"/>
            <a:ext cx="12192000" cy="7802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324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8CE48B-65A6-4161-89BC-BDFC7199A8D9}"/>
              </a:ext>
            </a:extLst>
          </p:cNvPr>
          <p:cNvSpPr>
            <a:spLocks noGrp="1"/>
          </p:cNvSpPr>
          <p:nvPr>
            <p:ph type="ctrTitle"/>
          </p:nvPr>
        </p:nvSpPr>
        <p:spPr>
          <a:xfrm>
            <a:off x="1872827" y="1593620"/>
            <a:ext cx="7598312" cy="2427093"/>
          </a:xfrm>
        </p:spPr>
        <p:txBody>
          <a:bodyPr/>
          <a:lstStyle/>
          <a:p>
            <a:pPr algn="ctr"/>
            <a:r>
              <a:rPr lang="fa-IR" sz="5400" b="1" dirty="0">
                <a:solidFill>
                  <a:schemeClr val="tx1"/>
                </a:solidFill>
                <a:cs typeface="B Titr" panose="00000700000000000000" pitchFamily="2" charset="-78"/>
              </a:rPr>
              <a:t>آشنایی پروپوزال نویسی</a:t>
            </a:r>
            <a:br>
              <a:rPr lang="fa-IR" sz="5400" b="1" dirty="0">
                <a:solidFill>
                  <a:schemeClr val="tx1"/>
                </a:solidFill>
                <a:cs typeface="B Titr" panose="00000700000000000000" pitchFamily="2" charset="-78"/>
              </a:rPr>
            </a:br>
            <a:r>
              <a:rPr lang="fa-IR" sz="5400" b="1" dirty="0">
                <a:solidFill>
                  <a:schemeClr val="tx1"/>
                </a:solidFill>
                <a:cs typeface="B Titr" panose="00000700000000000000" pitchFamily="2" charset="-78"/>
              </a:rPr>
              <a:t>مطالعات توصیفی</a:t>
            </a:r>
            <a:br>
              <a:rPr lang="fa-IR" sz="5400" b="1" dirty="0">
                <a:solidFill>
                  <a:schemeClr val="tx1"/>
                </a:solidFill>
                <a:cs typeface="B Titr" panose="00000700000000000000" pitchFamily="2" charset="-78"/>
              </a:rPr>
            </a:br>
            <a:endParaRPr lang="fa-IR" dirty="0">
              <a:cs typeface="B Titr" panose="00000700000000000000" pitchFamily="2" charset="-78"/>
            </a:endParaRPr>
          </a:p>
        </p:txBody>
      </p:sp>
      <p:sp>
        <p:nvSpPr>
          <p:cNvPr id="6" name="Subtitle 5">
            <a:extLst>
              <a:ext uri="{FF2B5EF4-FFF2-40B4-BE49-F238E27FC236}">
                <a16:creationId xmlns:a16="http://schemas.microsoft.com/office/drawing/2014/main" id="{C5D779D5-6C80-4890-AA87-3FB13512100F}"/>
              </a:ext>
            </a:extLst>
          </p:cNvPr>
          <p:cNvSpPr>
            <a:spLocks noGrp="1"/>
          </p:cNvSpPr>
          <p:nvPr>
            <p:ph type="subTitle" idx="1"/>
          </p:nvPr>
        </p:nvSpPr>
        <p:spPr/>
        <p:txBody>
          <a:bodyPr/>
          <a:lstStyle/>
          <a:p>
            <a:endParaRPr lang="fa-IR"/>
          </a:p>
        </p:txBody>
      </p:sp>
      <p:pic>
        <p:nvPicPr>
          <p:cNvPr id="1026" name="Picture 2" descr="نقاشی پژوهش : 15 نقاشی در مورد هفته پژوهش برای رنگ آمیزی کودکان">
            <a:extLst>
              <a:ext uri="{FF2B5EF4-FFF2-40B4-BE49-F238E27FC236}">
                <a16:creationId xmlns:a16="http://schemas.microsoft.com/office/drawing/2014/main" id="{F3D34244-931E-423F-BF00-951C66FEE5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5670" y="4056358"/>
            <a:ext cx="2381250" cy="191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267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C627C-E442-4956-9100-1956CE5877A7}"/>
              </a:ext>
            </a:extLst>
          </p:cNvPr>
          <p:cNvSpPr>
            <a:spLocks noGrp="1"/>
          </p:cNvSpPr>
          <p:nvPr>
            <p:ph type="title"/>
          </p:nvPr>
        </p:nvSpPr>
        <p:spPr/>
        <p:txBody>
          <a:bodyPr/>
          <a:lstStyle/>
          <a:p>
            <a:pPr algn="ctr"/>
            <a:r>
              <a:rPr lang="fa-IR" dirty="0">
                <a:cs typeface="B Titr" panose="00000700000000000000" pitchFamily="2" charset="-78"/>
              </a:rPr>
              <a:t>انواع مطالعات توصیفی</a:t>
            </a:r>
          </a:p>
        </p:txBody>
      </p:sp>
      <p:sp>
        <p:nvSpPr>
          <p:cNvPr id="3" name="Content Placeholder 2">
            <a:extLst>
              <a:ext uri="{FF2B5EF4-FFF2-40B4-BE49-F238E27FC236}">
                <a16:creationId xmlns:a16="http://schemas.microsoft.com/office/drawing/2014/main" id="{800FAF41-8728-448F-AFCB-DA0E29410152}"/>
              </a:ext>
            </a:extLst>
          </p:cNvPr>
          <p:cNvSpPr>
            <a:spLocks noGrp="1"/>
          </p:cNvSpPr>
          <p:nvPr>
            <p:ph idx="1"/>
          </p:nvPr>
        </p:nvSpPr>
        <p:spPr/>
        <p:txBody>
          <a:bodyPr>
            <a:normAutofit/>
          </a:bodyPr>
          <a:lstStyle/>
          <a:p>
            <a:r>
              <a:rPr lang="fa-IR" sz="2400" dirty="0">
                <a:cs typeface="B Titr" panose="00000700000000000000" pitchFamily="2" charset="-78"/>
              </a:rPr>
              <a:t>مطالعه موردی</a:t>
            </a:r>
          </a:p>
          <a:p>
            <a:r>
              <a:rPr lang="fa-IR" sz="2400" dirty="0">
                <a:cs typeface="B Titr" panose="00000700000000000000" pitchFamily="2" charset="-78"/>
              </a:rPr>
              <a:t>مطالعه سری موارد</a:t>
            </a:r>
          </a:p>
          <a:p>
            <a:r>
              <a:rPr lang="fa-IR" sz="2400" dirty="0">
                <a:cs typeface="B Titr" panose="00000700000000000000" pitchFamily="2" charset="-78"/>
              </a:rPr>
              <a:t>مطالعات توصیفی یک متغیری</a:t>
            </a:r>
          </a:p>
          <a:p>
            <a:r>
              <a:rPr lang="fa-IR" sz="2400" dirty="0">
                <a:cs typeface="B Titr" panose="00000700000000000000" pitchFamily="2" charset="-78"/>
              </a:rPr>
              <a:t>مطالعات همبستگی</a:t>
            </a:r>
          </a:p>
          <a:p>
            <a:r>
              <a:rPr lang="fa-IR" sz="2400" dirty="0">
                <a:cs typeface="B Titr" panose="00000700000000000000" pitchFamily="2" charset="-78"/>
              </a:rPr>
              <a:t>مطالعه توصیفی تطبیقی</a:t>
            </a:r>
          </a:p>
          <a:p>
            <a:r>
              <a:rPr lang="fa-IR" sz="2400" dirty="0">
                <a:cs typeface="B Titr" panose="00000700000000000000" pitchFamily="2" charset="-78"/>
              </a:rPr>
              <a:t>توصیفی- مقطعی</a:t>
            </a:r>
          </a:p>
          <a:p>
            <a:r>
              <a:rPr lang="fa-IR" sz="2400" dirty="0">
                <a:cs typeface="B Titr" panose="00000700000000000000" pitchFamily="2" charset="-78"/>
              </a:rPr>
              <a:t>مطالعات اکولوژیک</a:t>
            </a:r>
          </a:p>
        </p:txBody>
      </p:sp>
    </p:spTree>
    <p:extLst>
      <p:ext uri="{BB962C8B-B14F-4D97-AF65-F5344CB8AC3E}">
        <p14:creationId xmlns:p14="http://schemas.microsoft.com/office/powerpoint/2010/main" val="1020272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FFFE7-5B46-480E-B0EC-766F4F828DC5}"/>
              </a:ext>
            </a:extLst>
          </p:cNvPr>
          <p:cNvSpPr>
            <a:spLocks noGrp="1"/>
          </p:cNvSpPr>
          <p:nvPr>
            <p:ph type="title"/>
          </p:nvPr>
        </p:nvSpPr>
        <p:spPr/>
        <p:txBody>
          <a:bodyPr/>
          <a:lstStyle/>
          <a:p>
            <a:pPr algn="ctr"/>
            <a:r>
              <a:rPr lang="fa-IR" sz="3600" dirty="0">
                <a:cs typeface="B Titr" panose="00000700000000000000" pitchFamily="2" charset="-78"/>
              </a:rPr>
              <a:t>مطالعات توصیفی یک متغییری</a:t>
            </a:r>
            <a:endParaRPr lang="fa-IR" dirty="0"/>
          </a:p>
        </p:txBody>
      </p:sp>
      <p:sp>
        <p:nvSpPr>
          <p:cNvPr id="3" name="Content Placeholder 2">
            <a:extLst>
              <a:ext uri="{FF2B5EF4-FFF2-40B4-BE49-F238E27FC236}">
                <a16:creationId xmlns:a16="http://schemas.microsoft.com/office/drawing/2014/main" id="{FC1A9863-3C4E-47B4-AB5C-75AD27EC1D26}"/>
              </a:ext>
            </a:extLst>
          </p:cNvPr>
          <p:cNvSpPr>
            <a:spLocks noGrp="1"/>
          </p:cNvSpPr>
          <p:nvPr>
            <p:ph idx="1"/>
          </p:nvPr>
        </p:nvSpPr>
        <p:spPr>
          <a:xfrm>
            <a:off x="677333" y="2160589"/>
            <a:ext cx="9476759" cy="3880773"/>
          </a:xfrm>
        </p:spPr>
        <p:txBody>
          <a:bodyPr>
            <a:normAutofit/>
          </a:bodyPr>
          <a:lstStyle/>
          <a:p>
            <a:pPr>
              <a:lnSpc>
                <a:spcPct val="160000"/>
              </a:lnSpc>
            </a:pPr>
            <a:r>
              <a:rPr lang="fa-IR" sz="2400" dirty="0">
                <a:cs typeface="B Titr" panose="00000700000000000000" pitchFamily="2" charset="-78"/>
              </a:rPr>
              <a:t>تحقیقاتی هستند که صرفا برای توصیف فراوانی و رویداد آنچه که وجود دارد نه توصیف روابط متغییرها.</a:t>
            </a:r>
          </a:p>
          <a:p>
            <a:pPr>
              <a:lnSpc>
                <a:spcPct val="160000"/>
              </a:lnSpc>
            </a:pPr>
            <a:r>
              <a:rPr lang="fa-IR" sz="2400" dirty="0">
                <a:cs typeface="B Titr" panose="00000700000000000000" pitchFamily="2" charset="-78"/>
              </a:rPr>
              <a:t>مانند بررسی  شيوع فرسودگي شغلي در بين معلمان و کارکنان سازمان آموزش و پرورش بر حسب سن، جنس و ...</a:t>
            </a:r>
          </a:p>
          <a:p>
            <a:pPr>
              <a:lnSpc>
                <a:spcPct val="160000"/>
              </a:lnSpc>
            </a:pPr>
            <a:r>
              <a:rPr lang="fa-IR" sz="2400" dirty="0">
                <a:cs typeface="B Titr" panose="00000700000000000000" pitchFamily="2" charset="-78"/>
              </a:rPr>
              <a:t>بررسی رضایت شغلی کارکنان بانک کشاورزی لاهیجان بر حسب سابقه کار و....</a:t>
            </a:r>
          </a:p>
        </p:txBody>
      </p:sp>
    </p:spTree>
    <p:extLst>
      <p:ext uri="{BB962C8B-B14F-4D97-AF65-F5344CB8AC3E}">
        <p14:creationId xmlns:p14="http://schemas.microsoft.com/office/powerpoint/2010/main" val="4143400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146B0-FD4E-4BC8-AA10-BFAB12E5653A}"/>
              </a:ext>
            </a:extLst>
          </p:cNvPr>
          <p:cNvSpPr>
            <a:spLocks noGrp="1"/>
          </p:cNvSpPr>
          <p:nvPr>
            <p:ph type="title"/>
          </p:nvPr>
        </p:nvSpPr>
        <p:spPr/>
        <p:txBody>
          <a:bodyPr/>
          <a:lstStyle/>
          <a:p>
            <a:pPr algn="ctr"/>
            <a:r>
              <a:rPr lang="fa-IR" sz="3600" dirty="0">
                <a:cs typeface="B Titr" panose="00000700000000000000" pitchFamily="2" charset="-78"/>
              </a:rPr>
              <a:t>مطالعات توصیفی همبستگی</a:t>
            </a:r>
            <a:br>
              <a:rPr lang="fa-IR" sz="3600" dirty="0">
                <a:cs typeface="B Titr" panose="00000700000000000000" pitchFamily="2" charset="-78"/>
              </a:rPr>
            </a:br>
            <a:endParaRPr lang="fa-IR" dirty="0"/>
          </a:p>
        </p:txBody>
      </p:sp>
      <p:sp>
        <p:nvSpPr>
          <p:cNvPr id="3" name="Content Placeholder 2">
            <a:extLst>
              <a:ext uri="{FF2B5EF4-FFF2-40B4-BE49-F238E27FC236}">
                <a16:creationId xmlns:a16="http://schemas.microsoft.com/office/drawing/2014/main" id="{D289504D-F511-48A9-A98C-664571DF1820}"/>
              </a:ext>
            </a:extLst>
          </p:cNvPr>
          <p:cNvSpPr>
            <a:spLocks noGrp="1"/>
          </p:cNvSpPr>
          <p:nvPr>
            <p:ph idx="1"/>
          </p:nvPr>
        </p:nvSpPr>
        <p:spPr>
          <a:xfrm>
            <a:off x="677334" y="1435395"/>
            <a:ext cx="9923326" cy="5124893"/>
          </a:xfrm>
        </p:spPr>
        <p:txBody>
          <a:bodyPr>
            <a:noAutofit/>
          </a:bodyPr>
          <a:lstStyle/>
          <a:p>
            <a:r>
              <a:rPr lang="fa-IR" sz="2400" dirty="0">
                <a:cs typeface="B Titr" panose="00000700000000000000" pitchFamily="2" charset="-78"/>
              </a:rPr>
              <a:t>تحقیقاتی هستند که رابطه بین متغییر ها را </a:t>
            </a:r>
            <a:r>
              <a:rPr lang="fa-IR" sz="2400" dirty="0">
                <a:highlight>
                  <a:srgbClr val="FFFF00"/>
                </a:highlight>
                <a:cs typeface="B Titr" panose="00000700000000000000" pitchFamily="2" charset="-78"/>
              </a:rPr>
              <a:t>در یک گروه </a:t>
            </a:r>
            <a:r>
              <a:rPr lang="fa-IR" sz="2400" dirty="0">
                <a:cs typeface="B Titr" panose="00000700000000000000" pitchFamily="2" charset="-78"/>
              </a:rPr>
              <a:t>با استفاده از ضریب همبستگی تعیین می کند و روابط علت و معلولی شناسایی نمی شود.</a:t>
            </a:r>
          </a:p>
          <a:p>
            <a:r>
              <a:rPr lang="fa-IR" sz="2400" dirty="0">
                <a:cs typeface="B Titr" panose="00000700000000000000" pitchFamily="2" charset="-78"/>
              </a:rPr>
              <a:t>زمان، زمان حال است در این نوع تحقیقات هیچگونه مداخله ای انجام نمی شود و تنها رابطه بررسی می شود.</a:t>
            </a:r>
          </a:p>
          <a:p>
            <a:r>
              <a:rPr lang="fa-IR" sz="2400" dirty="0">
                <a:cs typeface="B Titr" panose="00000700000000000000" pitchFamily="2" charset="-78"/>
              </a:rPr>
              <a:t>گاهی اوقات محقق از یک گروه دو یا چند دسته اطلاعات در اختیار دارد  ارتباط بین متغییر ها را می تواند با مطالعه توصیفی همبستگی بررسی کند</a:t>
            </a:r>
          </a:p>
          <a:p>
            <a:r>
              <a:rPr lang="fa-IR" sz="2400" dirty="0">
                <a:cs typeface="B Titr" panose="00000700000000000000" pitchFamily="2" charset="-78"/>
              </a:rPr>
              <a:t>مثال</a:t>
            </a:r>
          </a:p>
          <a:p>
            <a:r>
              <a:rPr lang="fa-IR" sz="2400" dirty="0">
                <a:cs typeface="B Titr" panose="00000700000000000000" pitchFamily="2" charset="-78"/>
              </a:rPr>
              <a:t>بررسی ارتباط  رضایت شغلی و تعهد سازمانی در معلمان  شاغل در ناحیه 2 آموزش و پرورش</a:t>
            </a:r>
          </a:p>
          <a:p>
            <a:r>
              <a:rPr lang="fa-IR" sz="2400" dirty="0">
                <a:cs typeface="B Titr" panose="00000700000000000000" pitchFamily="2" charset="-78"/>
              </a:rPr>
              <a:t> ارتباط رفتارهای بهداشتی و ابتلا به کمر درد در کارمندان بانک ملی</a:t>
            </a:r>
          </a:p>
          <a:p>
            <a:r>
              <a:rPr lang="fa-IR" sz="2400" dirty="0">
                <a:cs typeface="B Titr" panose="00000700000000000000" pitchFamily="2" charset="-78"/>
              </a:rPr>
              <a:t>ارتباط بین مصرف نمک با ابتلا به پر فشار خون در زنان مراجعه کننده به مراکز بهداشتی</a:t>
            </a:r>
          </a:p>
          <a:p>
            <a:pPr marL="0" indent="0">
              <a:buNone/>
            </a:pPr>
            <a:endParaRPr lang="fa-IR" sz="2400" dirty="0">
              <a:cs typeface="B Titr" panose="00000700000000000000" pitchFamily="2" charset="-78"/>
            </a:endParaRPr>
          </a:p>
        </p:txBody>
      </p:sp>
    </p:spTree>
    <p:extLst>
      <p:ext uri="{BB962C8B-B14F-4D97-AF65-F5344CB8AC3E}">
        <p14:creationId xmlns:p14="http://schemas.microsoft.com/office/powerpoint/2010/main" val="2597055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EDCED-864B-496E-BF60-6DAEC814112F}"/>
              </a:ext>
            </a:extLst>
          </p:cNvPr>
          <p:cNvSpPr>
            <a:spLocks noGrp="1"/>
          </p:cNvSpPr>
          <p:nvPr>
            <p:ph type="title"/>
          </p:nvPr>
        </p:nvSpPr>
        <p:spPr/>
        <p:txBody>
          <a:bodyPr/>
          <a:lstStyle/>
          <a:p>
            <a:pPr algn="ctr"/>
            <a:r>
              <a:rPr lang="fa-IR" sz="3600" dirty="0">
                <a:cs typeface="B Titr" panose="00000700000000000000" pitchFamily="2" charset="-78"/>
              </a:rPr>
              <a:t>مطالعه موردی</a:t>
            </a:r>
            <a:br>
              <a:rPr lang="fa-IR" sz="3600" dirty="0">
                <a:cs typeface="B Titr" panose="00000700000000000000" pitchFamily="2" charset="-78"/>
              </a:rPr>
            </a:br>
            <a:endParaRPr lang="fa-IR" dirty="0"/>
          </a:p>
        </p:txBody>
      </p:sp>
      <p:sp>
        <p:nvSpPr>
          <p:cNvPr id="3" name="Content Placeholder 2">
            <a:extLst>
              <a:ext uri="{FF2B5EF4-FFF2-40B4-BE49-F238E27FC236}">
                <a16:creationId xmlns:a16="http://schemas.microsoft.com/office/drawing/2014/main" id="{90BA72E2-58D4-41B3-9BD9-A3D69485B377}"/>
              </a:ext>
            </a:extLst>
          </p:cNvPr>
          <p:cNvSpPr>
            <a:spLocks noGrp="1"/>
          </p:cNvSpPr>
          <p:nvPr>
            <p:ph idx="1"/>
          </p:nvPr>
        </p:nvSpPr>
        <p:spPr/>
        <p:txBody>
          <a:bodyPr>
            <a:normAutofit/>
          </a:bodyPr>
          <a:lstStyle/>
          <a:p>
            <a:r>
              <a:rPr lang="fa-IR" sz="2400" dirty="0">
                <a:solidFill>
                  <a:schemeClr val="tx1"/>
                </a:solidFill>
                <a:cs typeface="B Titr" panose="00000700000000000000" pitchFamily="2" charset="-78"/>
              </a:rPr>
              <a:t>زمانی انجام می شود که محقق قصد پژوهش در مورد خاص را داشته باشد.</a:t>
            </a:r>
          </a:p>
          <a:p>
            <a:r>
              <a:rPr lang="fa-IR" sz="2400" dirty="0">
                <a:solidFill>
                  <a:schemeClr val="tx1"/>
                </a:solidFill>
                <a:cs typeface="B Titr" panose="00000700000000000000" pitchFamily="2" charset="-78"/>
              </a:rPr>
              <a:t>خیلی عمیق به بررسی موضوع می پردازد و تعداد نمونه می تواند کم باشد (کمتر از 10 تا) ولی قابلیت تعیمم پذبری نتایج آن کم است. </a:t>
            </a:r>
          </a:p>
          <a:p>
            <a:r>
              <a:rPr lang="fa-IR" sz="2400" dirty="0">
                <a:solidFill>
                  <a:schemeClr val="tx1"/>
                </a:solidFill>
                <a:cs typeface="B Titr" panose="00000700000000000000" pitchFamily="2" charset="-78"/>
              </a:rPr>
              <a:t>محقق پس از انجام پژوهش در مورد خاص آن را مورد تجزیه و تحلیل قرار داده و سپس تصویری جامع و گسترده از آن را ارئه می دهد.</a:t>
            </a:r>
          </a:p>
          <a:p>
            <a:r>
              <a:rPr lang="fa-IR" sz="2400" dirty="0">
                <a:solidFill>
                  <a:schemeClr val="tx1"/>
                </a:solidFill>
                <a:cs typeface="B Titr" panose="00000700000000000000" pitchFamily="2" charset="-78"/>
              </a:rPr>
              <a:t>مثال بر</a:t>
            </a:r>
            <a:r>
              <a:rPr lang="fa-IR" sz="2400" b="1" i="0" u="none" strike="noStrike" dirty="0">
                <a:solidFill>
                  <a:schemeClr val="tx1"/>
                </a:solidFill>
                <a:effectLst/>
                <a:latin typeface="inherit"/>
                <a:cs typeface="B Titr" panose="00000700000000000000" pitchFamily="2" charset="-78"/>
                <a:hlinkClick r:id="rId2">
                  <a:extLst>
                    <a:ext uri="{A12FA001-AC4F-418D-AE19-62706E023703}">
                      <ahyp:hlinkClr xmlns:ahyp="http://schemas.microsoft.com/office/drawing/2018/hyperlinkcolor" val="tx"/>
                    </a:ext>
                  </a:extLst>
                </a:hlinkClick>
              </a:rPr>
              <a:t>رسی راه های انتقال بیماری کووید-19؛ مطالعه موردی کودکان</a:t>
            </a:r>
            <a:endParaRPr lang="fa-IR" sz="2400" b="1" i="0" u="none" strike="noStrike" dirty="0">
              <a:solidFill>
                <a:schemeClr val="tx1"/>
              </a:solidFill>
              <a:effectLst/>
              <a:latin typeface="inherit"/>
              <a:cs typeface="B Titr" panose="00000700000000000000" pitchFamily="2" charset="-78"/>
            </a:endParaRPr>
          </a:p>
          <a:p>
            <a:endParaRPr lang="fa-IR" sz="2400" dirty="0">
              <a:solidFill>
                <a:schemeClr val="tx1"/>
              </a:solidFill>
              <a:cs typeface="B Titr" panose="00000700000000000000" pitchFamily="2" charset="-78"/>
            </a:endParaRPr>
          </a:p>
        </p:txBody>
      </p:sp>
    </p:spTree>
    <p:extLst>
      <p:ext uri="{BB962C8B-B14F-4D97-AF65-F5344CB8AC3E}">
        <p14:creationId xmlns:p14="http://schemas.microsoft.com/office/powerpoint/2010/main" val="2745469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14B16-29C4-47A7-B133-EAB24A78A8C1}"/>
              </a:ext>
            </a:extLst>
          </p:cNvPr>
          <p:cNvSpPr>
            <a:spLocks noGrp="1"/>
          </p:cNvSpPr>
          <p:nvPr>
            <p:ph type="title"/>
          </p:nvPr>
        </p:nvSpPr>
        <p:spPr/>
        <p:txBody>
          <a:bodyPr/>
          <a:lstStyle/>
          <a:p>
            <a:pPr algn="ctr"/>
            <a:r>
              <a:rPr lang="fa-IR" sz="3600" dirty="0">
                <a:cs typeface="B Titr" panose="00000700000000000000" pitchFamily="2" charset="-78"/>
              </a:rPr>
              <a:t>مطالعه توصیفی تطبیقی</a:t>
            </a:r>
            <a:br>
              <a:rPr lang="fa-IR" sz="3600" dirty="0">
                <a:cs typeface="B Titr" panose="00000700000000000000" pitchFamily="2" charset="-78"/>
              </a:rPr>
            </a:br>
            <a:endParaRPr lang="fa-IR" dirty="0"/>
          </a:p>
        </p:txBody>
      </p:sp>
      <p:sp>
        <p:nvSpPr>
          <p:cNvPr id="3" name="Content Placeholder 2">
            <a:extLst>
              <a:ext uri="{FF2B5EF4-FFF2-40B4-BE49-F238E27FC236}">
                <a16:creationId xmlns:a16="http://schemas.microsoft.com/office/drawing/2014/main" id="{B6DC9983-6378-4592-9AF9-C5DC3C8EE765}"/>
              </a:ext>
            </a:extLst>
          </p:cNvPr>
          <p:cNvSpPr>
            <a:spLocks noGrp="1"/>
          </p:cNvSpPr>
          <p:nvPr>
            <p:ph idx="1"/>
          </p:nvPr>
        </p:nvSpPr>
        <p:spPr/>
        <p:txBody>
          <a:bodyPr>
            <a:normAutofit/>
          </a:bodyPr>
          <a:lstStyle/>
          <a:p>
            <a:r>
              <a:rPr lang="fa-IR" sz="2400" dirty="0">
                <a:cs typeface="B Titr" panose="00000700000000000000" pitchFamily="2" charset="-78"/>
              </a:rPr>
              <a:t>در این نوع مطالعات مقایسه وسیع و گسترده در زمینه مورد نظر صورت می گیرد یا موقعیت قبلی و فعلی در زمینه مورد نظر مطرح و بررسی تطبیقی انجام گرفته آنگاه پیشنهاداتی ارائه می گردد.</a:t>
            </a:r>
          </a:p>
          <a:p>
            <a:r>
              <a:rPr lang="fa-IR" sz="2400" dirty="0">
                <a:cs typeface="B Titr" panose="00000700000000000000" pitchFamily="2" charset="-78"/>
              </a:rPr>
              <a:t>مثال:</a:t>
            </a:r>
          </a:p>
          <a:p>
            <a:r>
              <a:rPr lang="fa-IR" sz="2400" dirty="0">
                <a:cs typeface="B Titr" panose="00000700000000000000" pitchFamily="2" charset="-78"/>
              </a:rPr>
              <a:t>بررسی تطبیقی نظام برنامه ریزی آموزش عالی در چند کشور آسیایی و ایران</a:t>
            </a:r>
          </a:p>
          <a:p>
            <a:r>
              <a:rPr lang="fa-IR" sz="2400" dirty="0">
                <a:cs typeface="B Titr" panose="00000700000000000000" pitchFamily="2" charset="-78"/>
              </a:rPr>
              <a:t>در این روش محقق واقعیات را جمع آوری و برنامه ریزی آموزشی را در بین کشورهای فوق با یکدیگر تطبیق می نماید.</a:t>
            </a:r>
          </a:p>
          <a:p>
            <a:endParaRPr lang="fa-IR" sz="2400" dirty="0">
              <a:cs typeface="B Titr" panose="00000700000000000000" pitchFamily="2" charset="-78"/>
            </a:endParaRPr>
          </a:p>
        </p:txBody>
      </p:sp>
    </p:spTree>
    <p:extLst>
      <p:ext uri="{BB962C8B-B14F-4D97-AF65-F5344CB8AC3E}">
        <p14:creationId xmlns:p14="http://schemas.microsoft.com/office/powerpoint/2010/main" val="1356477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1739F-2374-465A-B4C8-AE76486E2E86}"/>
              </a:ext>
            </a:extLst>
          </p:cNvPr>
          <p:cNvSpPr>
            <a:spLocks noGrp="1"/>
          </p:cNvSpPr>
          <p:nvPr>
            <p:ph type="title"/>
          </p:nvPr>
        </p:nvSpPr>
        <p:spPr/>
        <p:txBody>
          <a:bodyPr/>
          <a:lstStyle/>
          <a:p>
            <a:pPr algn="ctr"/>
            <a:r>
              <a:rPr lang="fa-IR" dirty="0">
                <a:cs typeface="B Titr" panose="00000700000000000000" pitchFamily="2" charset="-78"/>
              </a:rPr>
              <a:t>مطالعه مقطعی</a:t>
            </a:r>
          </a:p>
        </p:txBody>
      </p:sp>
      <p:sp>
        <p:nvSpPr>
          <p:cNvPr id="3" name="Content Placeholder 2">
            <a:extLst>
              <a:ext uri="{FF2B5EF4-FFF2-40B4-BE49-F238E27FC236}">
                <a16:creationId xmlns:a16="http://schemas.microsoft.com/office/drawing/2014/main" id="{D3D50132-7653-4B37-B7C3-09C2AD2E51E5}"/>
              </a:ext>
            </a:extLst>
          </p:cNvPr>
          <p:cNvSpPr>
            <a:spLocks noGrp="1"/>
          </p:cNvSpPr>
          <p:nvPr>
            <p:ph idx="1"/>
          </p:nvPr>
        </p:nvSpPr>
        <p:spPr>
          <a:xfrm>
            <a:off x="677334" y="1483361"/>
            <a:ext cx="8596668" cy="4765040"/>
          </a:xfrm>
        </p:spPr>
        <p:txBody>
          <a:bodyPr>
            <a:noAutofit/>
          </a:bodyPr>
          <a:lstStyle/>
          <a:p>
            <a:r>
              <a:rPr lang="fa-IR" sz="2400" dirty="0">
                <a:cs typeface="B Titr" panose="00000700000000000000" pitchFamily="2" charset="-78"/>
              </a:rPr>
              <a:t>در این مطالعه متغییر مستقل و وابسته همزمان مورد مطالعه قرار می گیرند.(علت و معلول همزمان )</a:t>
            </a:r>
          </a:p>
          <a:p>
            <a:r>
              <a:rPr lang="fa-IR" sz="2400" dirty="0">
                <a:cs typeface="B Titr" panose="00000700000000000000" pitchFamily="2" charset="-78"/>
              </a:rPr>
              <a:t>از مطالعات مقطعی جهت ایجاد فرضیه استفاده می شود.</a:t>
            </a:r>
          </a:p>
          <a:p>
            <a:r>
              <a:rPr lang="fa-IR" sz="2400" dirty="0">
                <a:cs typeface="B Titr" panose="00000700000000000000" pitchFamily="2" charset="-78"/>
              </a:rPr>
              <a:t>مداخله وجود ندارد و پارامتر زمان ، زمان حال است.</a:t>
            </a:r>
          </a:p>
          <a:p>
            <a:r>
              <a:rPr lang="fa-IR" sz="2400" dirty="0">
                <a:cs typeface="B Titr" panose="00000700000000000000" pitchFamily="2" charset="-78"/>
              </a:rPr>
              <a:t>مثال: </a:t>
            </a:r>
          </a:p>
          <a:p>
            <a:pPr>
              <a:lnSpc>
                <a:spcPct val="150000"/>
              </a:lnSpc>
            </a:pPr>
            <a:r>
              <a:rPr lang="fa-IR" sz="2400" dirty="0">
                <a:highlight>
                  <a:srgbClr val="FFFF00"/>
                </a:highlight>
                <a:cs typeface="B Titr" panose="00000700000000000000" pitchFamily="2" charset="-78"/>
              </a:rPr>
              <a:t>تعیین نگرش دانشجویان نسبت به آموزش مجازی و عوامل مرتبط با آن</a:t>
            </a:r>
          </a:p>
          <a:p>
            <a:pPr>
              <a:lnSpc>
                <a:spcPct val="150000"/>
              </a:lnSpc>
            </a:pPr>
            <a:r>
              <a:rPr lang="fa-IR" sz="2400" dirty="0">
                <a:highlight>
                  <a:srgbClr val="FFFF00"/>
                </a:highlight>
                <a:cs typeface="B Titr" panose="00000700000000000000" pitchFamily="2" charset="-78"/>
              </a:rPr>
              <a:t>بررسی علل مرگ‌ومیر معتادان تحت درمان در مراکز اقامتی درمان اعتیاد</a:t>
            </a:r>
          </a:p>
          <a:p>
            <a:pPr marL="0" indent="0">
              <a:lnSpc>
                <a:spcPct val="150000"/>
              </a:lnSpc>
              <a:buNone/>
            </a:pPr>
            <a:r>
              <a:rPr lang="fa-IR" sz="2000" dirty="0">
                <a:highlight>
                  <a:srgbClr val="FFFF00"/>
                </a:highlight>
                <a:cs typeface="B Titr" panose="00000700000000000000" pitchFamily="2" charset="-78"/>
              </a:rPr>
              <a:t>در این مطالعه نقش عوامل فردی، نوع ماده مصرفی، وضعیت درمان و شرایط محیطی در مرگ‌ومیر</a:t>
            </a:r>
          </a:p>
        </p:txBody>
      </p:sp>
    </p:spTree>
    <p:extLst>
      <p:ext uri="{BB962C8B-B14F-4D97-AF65-F5344CB8AC3E}">
        <p14:creationId xmlns:p14="http://schemas.microsoft.com/office/powerpoint/2010/main" val="279144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DF12D-010C-45A4-B942-33FF34227AA5}"/>
              </a:ext>
            </a:extLst>
          </p:cNvPr>
          <p:cNvSpPr>
            <a:spLocks noGrp="1"/>
          </p:cNvSpPr>
          <p:nvPr>
            <p:ph type="title"/>
          </p:nvPr>
        </p:nvSpPr>
        <p:spPr/>
        <p:txBody>
          <a:bodyPr/>
          <a:lstStyle/>
          <a:p>
            <a:pPr algn="ctr"/>
            <a:r>
              <a:rPr lang="fa-IR" sz="3200" dirty="0">
                <a:cs typeface="B Titr" panose="00000700000000000000" pitchFamily="2" charset="-78"/>
              </a:rPr>
              <a:t>مطالعات اکولوژیک </a:t>
            </a:r>
            <a:r>
              <a:rPr lang="en-US" dirty="0"/>
              <a:t>Ecological Studies</a:t>
            </a:r>
            <a:endParaRPr lang="fa-IR" dirty="0"/>
          </a:p>
        </p:txBody>
      </p:sp>
      <p:sp>
        <p:nvSpPr>
          <p:cNvPr id="3" name="Content Placeholder 2">
            <a:extLst>
              <a:ext uri="{FF2B5EF4-FFF2-40B4-BE49-F238E27FC236}">
                <a16:creationId xmlns:a16="http://schemas.microsoft.com/office/drawing/2014/main" id="{5F68B9EC-3CFA-4D42-A244-DE1B3CAF61D1}"/>
              </a:ext>
            </a:extLst>
          </p:cNvPr>
          <p:cNvSpPr>
            <a:spLocks noGrp="1"/>
          </p:cNvSpPr>
          <p:nvPr>
            <p:ph idx="1"/>
          </p:nvPr>
        </p:nvSpPr>
        <p:spPr/>
        <p:txBody>
          <a:bodyPr/>
          <a:lstStyle/>
          <a:p>
            <a:pPr>
              <a:lnSpc>
                <a:spcPct val="200000"/>
              </a:lnSpc>
            </a:pPr>
            <a:r>
              <a:rPr lang="fa-IR" sz="2400" dirty="0">
                <a:cs typeface="B Titr" panose="00000700000000000000" pitchFamily="2" charset="-78"/>
              </a:rPr>
              <a:t>واحد تحلیل گروه‌ها یا جمعیت‌ها هستند، نه افراد</a:t>
            </a:r>
          </a:p>
          <a:p>
            <a:pPr>
              <a:lnSpc>
                <a:spcPct val="200000"/>
              </a:lnSpc>
            </a:pPr>
            <a:r>
              <a:rPr lang="fa-IR" sz="2400" dirty="0">
                <a:cs typeface="B Titr" panose="00000700000000000000" pitchFamily="2" charset="-78"/>
              </a:rPr>
              <a:t>مثال: بررسی رابطه بین میزان آلودگی هوا و مرگ‌ومیر ناشی از بیماری‌های قلبی در شهرهای مختلف</a:t>
            </a:r>
          </a:p>
          <a:p>
            <a:endParaRPr lang="fa-IR" dirty="0"/>
          </a:p>
          <a:p>
            <a:endParaRPr lang="fa-IR" dirty="0"/>
          </a:p>
        </p:txBody>
      </p:sp>
    </p:spTree>
    <p:extLst>
      <p:ext uri="{BB962C8B-B14F-4D97-AF65-F5344CB8AC3E}">
        <p14:creationId xmlns:p14="http://schemas.microsoft.com/office/powerpoint/2010/main" val="455211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A84F1-1935-444C-87FE-A027E161E2E9}"/>
              </a:ext>
            </a:extLst>
          </p:cNvPr>
          <p:cNvSpPr>
            <a:spLocks noGrp="1"/>
          </p:cNvSpPr>
          <p:nvPr>
            <p:ph type="title"/>
          </p:nvPr>
        </p:nvSpPr>
        <p:spPr/>
        <p:txBody>
          <a:bodyPr>
            <a:normAutofit/>
          </a:bodyPr>
          <a:lstStyle/>
          <a:p>
            <a:pPr algn="ctr"/>
            <a:r>
              <a:rPr lang="fa-IR" sz="3200" dirty="0">
                <a:cs typeface="B Titr" panose="00000700000000000000" pitchFamily="2" charset="-78"/>
              </a:rPr>
              <a:t>مطالعات توصیفی جمعیتی یا سرشماری‌های سلامت (</a:t>
            </a:r>
            <a:r>
              <a:rPr lang="en-US" sz="3200" dirty="0">
                <a:cs typeface="B Titr" panose="00000700000000000000" pitchFamily="2" charset="-78"/>
              </a:rPr>
              <a:t>Descriptive Population Surveys</a:t>
            </a:r>
            <a:r>
              <a:rPr lang="fa-IR" sz="3200" dirty="0">
                <a:cs typeface="B Titr" panose="00000700000000000000" pitchFamily="2" charset="-78"/>
              </a:rPr>
              <a:t>)</a:t>
            </a:r>
          </a:p>
        </p:txBody>
      </p:sp>
      <p:sp>
        <p:nvSpPr>
          <p:cNvPr id="3" name="Content Placeholder 2">
            <a:extLst>
              <a:ext uri="{FF2B5EF4-FFF2-40B4-BE49-F238E27FC236}">
                <a16:creationId xmlns:a16="http://schemas.microsoft.com/office/drawing/2014/main" id="{E24038CE-A33D-4484-BD47-45857905C456}"/>
              </a:ext>
            </a:extLst>
          </p:cNvPr>
          <p:cNvSpPr>
            <a:spLocks noGrp="1"/>
          </p:cNvSpPr>
          <p:nvPr>
            <p:ph idx="1"/>
          </p:nvPr>
        </p:nvSpPr>
        <p:spPr/>
        <p:txBody>
          <a:bodyPr>
            <a:normAutofit/>
          </a:bodyPr>
          <a:lstStyle/>
          <a:p>
            <a:pPr>
              <a:lnSpc>
                <a:spcPct val="150000"/>
              </a:lnSpc>
            </a:pPr>
            <a:r>
              <a:rPr lang="fa-IR" sz="2400" dirty="0">
                <a:cs typeface="B Titr" panose="00000700000000000000" pitchFamily="2" charset="-78"/>
              </a:rPr>
              <a:t>جمع‌آوری داده‌های کلی سلامت از طریق سرشماری‌ها یا پایش‌های ملی یا منطقه‌ای</a:t>
            </a:r>
          </a:p>
          <a:p>
            <a:pPr>
              <a:lnSpc>
                <a:spcPct val="150000"/>
              </a:lnSpc>
            </a:pPr>
            <a:r>
              <a:rPr lang="fa-IR" sz="2400" dirty="0">
                <a:cs typeface="B Titr" panose="00000700000000000000" pitchFamily="2" charset="-78"/>
              </a:rPr>
              <a:t>مثال: بررسی الگوی سنی وجنسی ابتلا به دیابت در کشور</a:t>
            </a:r>
          </a:p>
        </p:txBody>
      </p:sp>
    </p:spTree>
    <p:extLst>
      <p:ext uri="{BB962C8B-B14F-4D97-AF65-F5344CB8AC3E}">
        <p14:creationId xmlns:p14="http://schemas.microsoft.com/office/powerpoint/2010/main" val="799075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2D61D-EAEE-4F31-84F8-56913F0EAA7B}"/>
              </a:ext>
            </a:extLst>
          </p:cNvPr>
          <p:cNvSpPr>
            <a:spLocks noGrp="1"/>
          </p:cNvSpPr>
          <p:nvPr>
            <p:ph type="title"/>
          </p:nvPr>
        </p:nvSpPr>
        <p:spPr/>
        <p:txBody>
          <a:bodyPr>
            <a:normAutofit/>
          </a:bodyPr>
          <a:lstStyle/>
          <a:p>
            <a:pPr algn="ctr"/>
            <a:r>
              <a:rPr lang="fa-IR" sz="4000" b="1" dirty="0">
                <a:cs typeface="B Titr" panose="00000700000000000000" pitchFamily="2" charset="-78"/>
              </a:rPr>
              <a:t>مراحل نگارش پروپوزال</a:t>
            </a:r>
          </a:p>
        </p:txBody>
      </p:sp>
      <p:sp>
        <p:nvSpPr>
          <p:cNvPr id="3" name="Content Placeholder 2">
            <a:extLst>
              <a:ext uri="{FF2B5EF4-FFF2-40B4-BE49-F238E27FC236}">
                <a16:creationId xmlns:a16="http://schemas.microsoft.com/office/drawing/2014/main" id="{25AB8AB5-1766-4D08-92C2-DCCC667AF0B0}"/>
              </a:ext>
            </a:extLst>
          </p:cNvPr>
          <p:cNvSpPr>
            <a:spLocks noGrp="1"/>
          </p:cNvSpPr>
          <p:nvPr>
            <p:ph idx="1"/>
          </p:nvPr>
        </p:nvSpPr>
        <p:spPr/>
        <p:txBody>
          <a:bodyPr/>
          <a:lstStyle/>
          <a:p>
            <a:endParaRPr lang="fa-IR" dirty="0"/>
          </a:p>
        </p:txBody>
      </p:sp>
      <p:pic>
        <p:nvPicPr>
          <p:cNvPr id="3074" name="Picture 2" descr="توصیه‌های نگارشی: اسامی علمی گونه‌ها | موسسه تهران آموز">
            <a:extLst>
              <a:ext uri="{FF2B5EF4-FFF2-40B4-BE49-F238E27FC236}">
                <a16:creationId xmlns:a16="http://schemas.microsoft.com/office/drawing/2014/main" id="{E5A4150C-95FD-4355-A355-C4510C13FB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140" y="2082800"/>
            <a:ext cx="8305056" cy="416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3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6F1C84-0369-47FE-B211-688951F3984E}"/>
              </a:ext>
            </a:extLst>
          </p:cNvPr>
          <p:cNvSpPr>
            <a:spLocks noGrp="1"/>
          </p:cNvSpPr>
          <p:nvPr>
            <p:ph type="ctrTitle"/>
          </p:nvPr>
        </p:nvSpPr>
        <p:spPr/>
        <p:txBody>
          <a:bodyPr/>
          <a:lstStyle/>
          <a:p>
            <a:pPr algn="ctr"/>
            <a:r>
              <a:rPr lang="fa-IR" dirty="0">
                <a:cs typeface="B Titr" panose="00000700000000000000" pitchFamily="2" charset="-78"/>
              </a:rPr>
              <a:t>انتخاب موضوع تحقیق</a:t>
            </a:r>
          </a:p>
        </p:txBody>
      </p:sp>
      <p:sp>
        <p:nvSpPr>
          <p:cNvPr id="5" name="Subtitle 4">
            <a:extLst>
              <a:ext uri="{FF2B5EF4-FFF2-40B4-BE49-F238E27FC236}">
                <a16:creationId xmlns:a16="http://schemas.microsoft.com/office/drawing/2014/main" id="{3DA14F95-AD18-448F-88FE-DF3773FDDAFC}"/>
              </a:ext>
            </a:extLst>
          </p:cNvPr>
          <p:cNvSpPr>
            <a:spLocks noGrp="1"/>
          </p:cNvSpPr>
          <p:nvPr>
            <p:ph type="subTitle" idx="1"/>
          </p:nvPr>
        </p:nvSpPr>
        <p:spPr/>
        <p:txBody>
          <a:bodyPr/>
          <a:lstStyle/>
          <a:p>
            <a:endParaRPr lang="fa-IR"/>
          </a:p>
        </p:txBody>
      </p:sp>
    </p:spTree>
    <p:extLst>
      <p:ext uri="{BB962C8B-B14F-4D97-AF65-F5344CB8AC3E}">
        <p14:creationId xmlns:p14="http://schemas.microsoft.com/office/powerpoint/2010/main" val="3643255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6775C-5C05-473F-B721-7F1582167383}"/>
              </a:ext>
            </a:extLst>
          </p:cNvPr>
          <p:cNvSpPr>
            <a:spLocks noGrp="1"/>
          </p:cNvSpPr>
          <p:nvPr>
            <p:ph type="title"/>
          </p:nvPr>
        </p:nvSpPr>
        <p:spPr/>
        <p:txBody>
          <a:bodyPr/>
          <a:lstStyle/>
          <a:p>
            <a:pPr algn="r"/>
            <a:r>
              <a:rPr lang="fa-IR" dirty="0">
                <a:cs typeface="B Titr" panose="00000700000000000000" pitchFamily="2" charset="-78"/>
              </a:rPr>
              <a:t>چگونه یک موضوع مناسب برای تحقیق انتخاب کنیم</a:t>
            </a:r>
          </a:p>
        </p:txBody>
      </p:sp>
      <p:sp>
        <p:nvSpPr>
          <p:cNvPr id="3" name="Content Placeholder 2">
            <a:extLst>
              <a:ext uri="{FF2B5EF4-FFF2-40B4-BE49-F238E27FC236}">
                <a16:creationId xmlns:a16="http://schemas.microsoft.com/office/drawing/2014/main" id="{7E08E788-FFAB-472B-BCF5-6FF2BA0FDB19}"/>
              </a:ext>
            </a:extLst>
          </p:cNvPr>
          <p:cNvSpPr>
            <a:spLocks noGrp="1"/>
          </p:cNvSpPr>
          <p:nvPr>
            <p:ph idx="1"/>
          </p:nvPr>
        </p:nvSpPr>
        <p:spPr/>
        <p:txBody>
          <a:bodyPr>
            <a:normAutofit/>
          </a:bodyPr>
          <a:lstStyle/>
          <a:p>
            <a:r>
              <a:rPr lang="fa-IR" sz="2400" dirty="0">
                <a:cs typeface="B Titr" panose="00000700000000000000" pitchFamily="2" charset="-78"/>
              </a:rPr>
              <a:t>منابعی که می تواند جهت انتخاب موضوع پژوهش مورد استفاده قرار گیرد شامل</a:t>
            </a:r>
          </a:p>
          <a:p>
            <a:r>
              <a:rPr lang="fa-IR" sz="2400" dirty="0">
                <a:cs typeface="B Titr" panose="00000700000000000000" pitchFamily="2" charset="-78"/>
              </a:rPr>
              <a:t>مشاهدات و تجربیات شخصی و حرفه ای محقق</a:t>
            </a:r>
          </a:p>
          <a:p>
            <a:r>
              <a:rPr lang="fa-IR" sz="2400" dirty="0">
                <a:cs typeface="B Titr" panose="00000700000000000000" pitchFamily="2" charset="-78"/>
              </a:rPr>
              <a:t>اولویت های تحقیقاتی</a:t>
            </a:r>
          </a:p>
          <a:p>
            <a:r>
              <a:rPr lang="fa-IR" sz="2400" dirty="0">
                <a:cs typeface="B Titr" panose="00000700000000000000" pitchFamily="2" charset="-78"/>
              </a:rPr>
              <a:t>تجربیات و عقاید صاحب نظران</a:t>
            </a:r>
          </a:p>
          <a:p>
            <a:r>
              <a:rPr lang="fa-IR" sz="2400" dirty="0">
                <a:cs typeface="B Titr" panose="00000700000000000000" pitchFamily="2" charset="-78"/>
              </a:rPr>
              <a:t>استفاده از متون علمی و منابع موجود</a:t>
            </a:r>
          </a:p>
          <a:p>
            <a:r>
              <a:rPr lang="fa-IR" sz="2400" dirty="0">
                <a:cs typeface="B Titr" panose="00000700000000000000" pitchFamily="2" charset="-78"/>
              </a:rPr>
              <a:t>استنتاج از نظریه ها</a:t>
            </a:r>
          </a:p>
        </p:txBody>
      </p:sp>
      <p:pic>
        <p:nvPicPr>
          <p:cNvPr id="3074" name="Picture 2" descr="گونه های گیاهی شهرعلویجه">
            <a:extLst>
              <a:ext uri="{FF2B5EF4-FFF2-40B4-BE49-F238E27FC236}">
                <a16:creationId xmlns:a16="http://schemas.microsoft.com/office/drawing/2014/main" id="{46B44D30-66D2-4642-9130-EA8DD2834A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848" y="3806508"/>
            <a:ext cx="1962150" cy="2333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909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049C-2774-438B-8F58-F9CFFD2F5703}"/>
              </a:ext>
            </a:extLst>
          </p:cNvPr>
          <p:cNvSpPr>
            <a:spLocks noGrp="1"/>
          </p:cNvSpPr>
          <p:nvPr>
            <p:ph type="title"/>
          </p:nvPr>
        </p:nvSpPr>
        <p:spPr/>
        <p:txBody>
          <a:bodyPr/>
          <a:lstStyle/>
          <a:p>
            <a:pPr algn="ctr"/>
            <a:r>
              <a:rPr lang="fa-IR" dirty="0">
                <a:cs typeface="B Titr" panose="00000700000000000000" pitchFamily="2" charset="-78"/>
              </a:rPr>
              <a:t>تنظیم عنوان پژوهش</a:t>
            </a:r>
          </a:p>
        </p:txBody>
      </p:sp>
      <p:sp>
        <p:nvSpPr>
          <p:cNvPr id="3" name="Content Placeholder 2">
            <a:extLst>
              <a:ext uri="{FF2B5EF4-FFF2-40B4-BE49-F238E27FC236}">
                <a16:creationId xmlns:a16="http://schemas.microsoft.com/office/drawing/2014/main" id="{15297A2D-0DD8-4445-B7C6-96D367B3E9FE}"/>
              </a:ext>
            </a:extLst>
          </p:cNvPr>
          <p:cNvSpPr>
            <a:spLocks noGrp="1"/>
          </p:cNvSpPr>
          <p:nvPr>
            <p:ph idx="1"/>
          </p:nvPr>
        </p:nvSpPr>
        <p:spPr/>
        <p:txBody>
          <a:bodyPr>
            <a:normAutofit/>
          </a:bodyPr>
          <a:lstStyle/>
          <a:p>
            <a:r>
              <a:rPr lang="fa-IR" sz="2400" dirty="0">
                <a:cs typeface="B Titr" panose="00000700000000000000" pitchFamily="2" charset="-78"/>
              </a:rPr>
              <a:t>عنوان هر چه ساده تر باشد بهتر است</a:t>
            </a:r>
          </a:p>
          <a:p>
            <a:r>
              <a:rPr lang="fa-IR" sz="2400" dirty="0">
                <a:cs typeface="B Titr" panose="00000700000000000000" pitchFamily="2" charset="-78"/>
              </a:rPr>
              <a:t>در یک جمله صحیح از لحاظ دستوری و بطور کامل بیان شده و نظم و ترتیب و کاربرد صحیح کلمات در آن رعایت شود.</a:t>
            </a:r>
          </a:p>
          <a:p>
            <a:r>
              <a:rPr lang="fa-IR" sz="2400" dirty="0">
                <a:cs typeface="B Titr" panose="00000700000000000000" pitchFamily="2" charset="-78"/>
              </a:rPr>
              <a:t>موضوع دامنه محدود داشته باشد</a:t>
            </a:r>
          </a:p>
          <a:p>
            <a:r>
              <a:rPr lang="fa-IR" sz="2400" dirty="0">
                <a:cs typeface="B Titr" panose="00000700000000000000" pitchFamily="2" charset="-78"/>
              </a:rPr>
              <a:t>شکل آن به صورت اخباری یا سوالی باشد</a:t>
            </a:r>
          </a:p>
          <a:p>
            <a:r>
              <a:rPr lang="fa-IR" sz="2400" dirty="0">
                <a:cs typeface="B Titr" panose="00000700000000000000" pitchFamily="2" charset="-78"/>
              </a:rPr>
              <a:t>عنوان بر حسب شرایط می تواند شامل جامعه پژوهش،ماهیت مساله،مکان پژوهش، نوع مطالعه و چگونگی انجام ان باشد</a:t>
            </a:r>
          </a:p>
        </p:txBody>
      </p:sp>
    </p:spTree>
    <p:extLst>
      <p:ext uri="{BB962C8B-B14F-4D97-AF65-F5344CB8AC3E}">
        <p14:creationId xmlns:p14="http://schemas.microsoft.com/office/powerpoint/2010/main" val="461217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D097A-7DEA-4726-9D14-17B62E54A2FB}"/>
              </a:ext>
            </a:extLst>
          </p:cNvPr>
          <p:cNvSpPr>
            <a:spLocks noGrp="1"/>
          </p:cNvSpPr>
          <p:nvPr>
            <p:ph type="title"/>
          </p:nvPr>
        </p:nvSpPr>
        <p:spPr/>
        <p:txBody>
          <a:bodyPr/>
          <a:lstStyle/>
          <a:p>
            <a:pPr algn="ctr"/>
            <a:r>
              <a:rPr lang="fa-IR" dirty="0">
                <a:cs typeface="B Titr" panose="00000700000000000000" pitchFamily="2" charset="-78"/>
              </a:rPr>
              <a:t>مثال</a:t>
            </a:r>
          </a:p>
        </p:txBody>
      </p:sp>
      <p:sp>
        <p:nvSpPr>
          <p:cNvPr id="3" name="Content Placeholder 2">
            <a:extLst>
              <a:ext uri="{FF2B5EF4-FFF2-40B4-BE49-F238E27FC236}">
                <a16:creationId xmlns:a16="http://schemas.microsoft.com/office/drawing/2014/main" id="{192A70CF-6A55-4867-9694-C6179ADB30F2}"/>
              </a:ext>
            </a:extLst>
          </p:cNvPr>
          <p:cNvSpPr>
            <a:spLocks noGrp="1"/>
          </p:cNvSpPr>
          <p:nvPr>
            <p:ph idx="1"/>
          </p:nvPr>
        </p:nvSpPr>
        <p:spPr>
          <a:xfrm>
            <a:off x="677334" y="1435395"/>
            <a:ext cx="8596668" cy="5018568"/>
          </a:xfrm>
        </p:spPr>
        <p:txBody>
          <a:bodyPr>
            <a:normAutofit/>
          </a:bodyPr>
          <a:lstStyle/>
          <a:p>
            <a:pPr>
              <a:lnSpc>
                <a:spcPct val="150000"/>
              </a:lnSpc>
            </a:pPr>
            <a:r>
              <a:rPr lang="fa-IR" sz="2400" dirty="0">
                <a:highlight>
                  <a:srgbClr val="FFFF00"/>
                </a:highlight>
                <a:cs typeface="B Titr" panose="00000700000000000000" pitchFamily="2" charset="-78"/>
              </a:rPr>
              <a:t>بررسی وضعیت </a:t>
            </a:r>
            <a:r>
              <a:rPr lang="ar-SA" sz="2400" dirty="0">
                <a:effectLst/>
                <a:highlight>
                  <a:srgbClr val="00FFFF"/>
                </a:highlight>
                <a:latin typeface="Tahoma" panose="020B0604030504040204" pitchFamily="34" charset="0"/>
                <a:ea typeface="Times New Roman" panose="02020603050405020304" pitchFamily="18" charset="0"/>
                <a:cs typeface="B Titr" panose="00000700000000000000" pitchFamily="2" charset="-78"/>
              </a:rPr>
              <a:t>کیفیت زندگی </a:t>
            </a:r>
            <a:r>
              <a:rPr lang="ar-SA" sz="2400" dirty="0">
                <a:effectLst/>
                <a:highlight>
                  <a:srgbClr val="00FF00"/>
                </a:highlight>
                <a:latin typeface="Tahoma" panose="020B0604030504040204" pitchFamily="34" charset="0"/>
                <a:ea typeface="Times New Roman" panose="02020603050405020304" pitchFamily="18" charset="0"/>
                <a:cs typeface="B Titr" panose="00000700000000000000" pitchFamily="2" charset="-78"/>
              </a:rPr>
              <a:t>نوجوانان 18-15 سال</a:t>
            </a:r>
            <a:r>
              <a:rPr lang="ar-SA" sz="2400" dirty="0">
                <a:effectLst/>
                <a:latin typeface="Tahoma" panose="020B0604030504040204" pitchFamily="34" charset="0"/>
                <a:ea typeface="Times New Roman" panose="02020603050405020304" pitchFamily="18" charset="0"/>
                <a:cs typeface="B Titr" panose="00000700000000000000" pitchFamily="2" charset="-78"/>
              </a:rPr>
              <a:t> </a:t>
            </a:r>
            <a:r>
              <a:rPr lang="ar-SA" sz="2400" dirty="0">
                <a:effectLst/>
                <a:highlight>
                  <a:srgbClr val="C0C0C0"/>
                </a:highlight>
                <a:latin typeface="Tahoma" panose="020B0604030504040204" pitchFamily="34" charset="0"/>
                <a:ea typeface="Times New Roman" panose="02020603050405020304" pitchFamily="18" charset="0"/>
                <a:cs typeface="B Titr" panose="00000700000000000000" pitchFamily="2" charset="-78"/>
              </a:rPr>
              <a:t>در حال تحصیل در دبیرستان های شهر زنجان</a:t>
            </a:r>
            <a:r>
              <a:rPr lang="ar-SA" sz="2400" dirty="0">
                <a:effectLst/>
                <a:latin typeface="Tahoma" panose="020B0604030504040204" pitchFamily="34" charset="0"/>
                <a:ea typeface="Times New Roman" panose="02020603050405020304" pitchFamily="18" charset="0"/>
                <a:cs typeface="B Titr" panose="00000700000000000000" pitchFamily="2" charset="-78"/>
              </a:rPr>
              <a:t> سال </a:t>
            </a:r>
            <a:r>
              <a:rPr lang="fa-IR" sz="2400" dirty="0">
                <a:effectLst/>
                <a:latin typeface="Tahoma" panose="020B0604030504040204" pitchFamily="34" charset="0"/>
                <a:ea typeface="Times New Roman" panose="02020603050405020304" pitchFamily="18" charset="0"/>
                <a:cs typeface="B Titr" panose="00000700000000000000" pitchFamily="2" charset="-78"/>
              </a:rPr>
              <a:t>1401</a:t>
            </a:r>
          </a:p>
          <a:p>
            <a:pPr>
              <a:lnSpc>
                <a:spcPct val="150000"/>
              </a:lnSpc>
            </a:pPr>
            <a:r>
              <a:rPr lang="ar-SA" sz="2400" dirty="0">
                <a:effectLst/>
                <a:latin typeface="Univers" panose="020B0503020202020204" pitchFamily="34" charset="0"/>
                <a:ea typeface="Times New Roman" panose="02020603050405020304" pitchFamily="18" charset="0"/>
                <a:cs typeface="B Titr" panose="00000700000000000000" pitchFamily="2" charset="-78"/>
              </a:rPr>
              <a:t>بررسی فراوانی و عوامل مرتبط با ناهنجاری های مادرزادی در کودکان زیر 5 سال متولد شده در بیمارستان های استان زنجان سال 1401-1397</a:t>
            </a:r>
            <a:endParaRPr lang="fa-IR" sz="2400" dirty="0">
              <a:effectLst/>
              <a:latin typeface="Univers" panose="020B0503020202020204" pitchFamily="34" charset="0"/>
              <a:ea typeface="Times New Roman" panose="02020603050405020304" pitchFamily="18" charset="0"/>
              <a:cs typeface="B Titr" panose="00000700000000000000" pitchFamily="2" charset="-78"/>
            </a:endParaRPr>
          </a:p>
          <a:p>
            <a:pPr>
              <a:lnSpc>
                <a:spcPct val="150000"/>
              </a:lnSpc>
            </a:pPr>
            <a:r>
              <a:rPr lang="fa-IR" sz="2400" b="1" dirty="0">
                <a:solidFill>
                  <a:schemeClr val="tx1"/>
                </a:solidFill>
                <a:effectLst/>
                <a:latin typeface="Tahoma" panose="020B0604030504040204" pitchFamily="34" charset="0"/>
                <a:ea typeface="Times New Roman" panose="02020603050405020304" pitchFamily="18" charset="0"/>
                <a:cs typeface="B Titr" panose="00000700000000000000" pitchFamily="2" charset="-78"/>
              </a:rPr>
              <a:t>بررسی میزان فرسودگی شغلی ماماهای شاغل در بیمارستان های آموزشی شهر زنجان و ارتباط آن با تمایل به ترک حرفه در دوران پاندمی کرونا ویروس در سال1399</a:t>
            </a:r>
            <a:r>
              <a:rPr lang="fa-IR" sz="2400" b="1" dirty="0">
                <a:solidFill>
                  <a:schemeClr val="tx1"/>
                </a:solidFill>
                <a:effectLst/>
                <a:ea typeface="Times New Roman" panose="02020603050405020304" pitchFamily="18" charset="0"/>
                <a:cs typeface="B Titr" panose="00000700000000000000" pitchFamily="2" charset="-78"/>
              </a:rPr>
              <a:t> </a:t>
            </a:r>
            <a:endParaRPr lang="en-US" sz="3200" dirty="0">
              <a:solidFill>
                <a:schemeClr val="tx1"/>
              </a:solidFill>
              <a:effectLst/>
              <a:latin typeface="Univers" panose="020B0503020202020204" pitchFamily="34" charset="0"/>
              <a:ea typeface="Times New Roman" panose="02020603050405020304" pitchFamily="18" charset="0"/>
              <a:cs typeface="B Titr" panose="00000700000000000000" pitchFamily="2" charset="-78"/>
            </a:endParaRPr>
          </a:p>
          <a:p>
            <a:pPr>
              <a:lnSpc>
                <a:spcPct val="150000"/>
              </a:lnSpc>
            </a:pPr>
            <a:endParaRPr lang="fa-IR" sz="2400" dirty="0">
              <a:effectLst/>
              <a:latin typeface="Tahoma" panose="020B0604030504040204" pitchFamily="34" charset="0"/>
              <a:ea typeface="Times New Roman" panose="02020603050405020304" pitchFamily="18" charset="0"/>
              <a:cs typeface="B Titr" panose="00000700000000000000" pitchFamily="2" charset="-78"/>
            </a:endParaRPr>
          </a:p>
          <a:p>
            <a:pPr>
              <a:lnSpc>
                <a:spcPct val="150000"/>
              </a:lnSpc>
            </a:pPr>
            <a:endParaRPr lang="fa-IR" sz="2400" dirty="0">
              <a:latin typeface="Tahoma" panose="020B0604030504040204" pitchFamily="34" charset="0"/>
              <a:cs typeface="B Titr" panose="00000700000000000000" pitchFamily="2" charset="-78"/>
            </a:endParaRPr>
          </a:p>
          <a:p>
            <a:pPr>
              <a:lnSpc>
                <a:spcPct val="150000"/>
              </a:lnSpc>
            </a:pPr>
            <a:endParaRPr lang="fa-IR" sz="2400" dirty="0"/>
          </a:p>
        </p:txBody>
      </p:sp>
    </p:spTree>
    <p:extLst>
      <p:ext uri="{BB962C8B-B14F-4D97-AF65-F5344CB8AC3E}">
        <p14:creationId xmlns:p14="http://schemas.microsoft.com/office/powerpoint/2010/main" val="3436903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مطالب زيبا - سلام صبح بخير!!!! يك صبح دل انگيز يك صبح... | Facebook">
            <a:extLst>
              <a:ext uri="{FF2B5EF4-FFF2-40B4-BE49-F238E27FC236}">
                <a16:creationId xmlns:a16="http://schemas.microsoft.com/office/drawing/2014/main" id="{4AADC0D7-14C3-4AB9-A570-025069B541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3981" y="287079"/>
            <a:ext cx="5904614" cy="590106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2309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9449E0-7F97-4A0E-94A5-C55296D70845}"/>
              </a:ext>
            </a:extLst>
          </p:cNvPr>
          <p:cNvSpPr>
            <a:spLocks noGrp="1"/>
          </p:cNvSpPr>
          <p:nvPr>
            <p:ph type="title"/>
          </p:nvPr>
        </p:nvSpPr>
        <p:spPr/>
        <p:txBody>
          <a:bodyPr/>
          <a:lstStyle/>
          <a:p>
            <a:pPr algn="ctr"/>
            <a:r>
              <a:rPr lang="fa-IR" dirty="0">
                <a:cs typeface="B Titr" panose="00000700000000000000" pitchFamily="2" charset="-78"/>
              </a:rPr>
              <a:t>مقدمه و بیان مسئله</a:t>
            </a:r>
          </a:p>
        </p:txBody>
      </p:sp>
      <p:sp>
        <p:nvSpPr>
          <p:cNvPr id="5" name="Content Placeholder 4">
            <a:extLst>
              <a:ext uri="{FF2B5EF4-FFF2-40B4-BE49-F238E27FC236}">
                <a16:creationId xmlns:a16="http://schemas.microsoft.com/office/drawing/2014/main" id="{273E4F83-2CC3-4A7C-B97E-41C61537A519}"/>
              </a:ext>
            </a:extLst>
          </p:cNvPr>
          <p:cNvSpPr>
            <a:spLocks noGrp="1"/>
          </p:cNvSpPr>
          <p:nvPr>
            <p:ph idx="1"/>
          </p:nvPr>
        </p:nvSpPr>
        <p:spPr>
          <a:xfrm>
            <a:off x="677334" y="1778001"/>
            <a:ext cx="8923866" cy="4263362"/>
          </a:xfrm>
        </p:spPr>
        <p:txBody>
          <a:bodyPr>
            <a:normAutofit/>
          </a:bodyPr>
          <a:lstStyle/>
          <a:p>
            <a:pPr algn="just"/>
            <a:r>
              <a:rPr lang="fa-IR" sz="2400" dirty="0">
                <a:cs typeface="B Titr" panose="00000700000000000000" pitchFamily="2" charset="-78"/>
              </a:rPr>
              <a:t>اولین قسمت پژوهش است باید گیرایی خاصی داشته باشد و با جملات صحیح و زیبا، دقیق، واضح، مختصر نگارش شود و دارای منابع کاملا معتبر، جدید و به روز باشد.</a:t>
            </a:r>
          </a:p>
          <a:p>
            <a:pPr>
              <a:lnSpc>
                <a:spcPct val="150000"/>
              </a:lnSpc>
            </a:pPr>
            <a:r>
              <a:rPr lang="fa-IR" sz="2400" dirty="0">
                <a:solidFill>
                  <a:schemeClr val="accent4"/>
                </a:solidFill>
                <a:cs typeface="B Titr" panose="00000700000000000000" pitchFamily="2" charset="-78"/>
              </a:rPr>
              <a:t>تعریف و توصیف دقیق مشکل: </a:t>
            </a:r>
            <a:r>
              <a:rPr lang="fa-IR" sz="2400" dirty="0">
                <a:cs typeface="B Titr" panose="00000700000000000000" pitchFamily="2" charset="-78"/>
              </a:rPr>
              <a:t>در این قسمت باید سعی شود مشکل به درستی تعریف شود. چرا موضوعی که می خواهیم تحقیق کنیم اهیمت دارد. مثلا ذکر </a:t>
            </a:r>
            <a:r>
              <a:rPr lang="fa-IR" sz="2400" dirty="0">
                <a:solidFill>
                  <a:schemeClr val="accent5"/>
                </a:solidFill>
                <a:cs typeface="B Titr" panose="00000700000000000000" pitchFamily="2" charset="-78"/>
              </a:rPr>
              <a:t>اهمیت تحقیق از جنبه های مختلف حرفه ای، اقتصادی، اجتماعی</a:t>
            </a:r>
            <a:r>
              <a:rPr lang="fa-IR" sz="2400" dirty="0">
                <a:cs typeface="B Titr" panose="00000700000000000000" pitchFamily="2" charset="-78"/>
              </a:rPr>
              <a:t>، </a:t>
            </a:r>
            <a:r>
              <a:rPr lang="fa-IR" sz="2400" dirty="0">
                <a:solidFill>
                  <a:schemeClr val="accent5"/>
                </a:solidFill>
                <a:cs typeface="B Titr" panose="00000700000000000000" pitchFamily="2" charset="-78"/>
              </a:rPr>
              <a:t>فرهنگی</a:t>
            </a:r>
            <a:r>
              <a:rPr lang="fa-IR" sz="2400" dirty="0">
                <a:cs typeface="B Titr" panose="00000700000000000000" pitchFamily="2" charset="-78"/>
              </a:rPr>
              <a:t> </a:t>
            </a:r>
          </a:p>
          <a:p>
            <a:pPr>
              <a:lnSpc>
                <a:spcPct val="150000"/>
              </a:lnSpc>
            </a:pPr>
            <a:r>
              <a:rPr lang="fa-IR" sz="2400" dirty="0">
                <a:cs typeface="B Titr" panose="00000700000000000000" pitchFamily="2" charset="-78"/>
              </a:rPr>
              <a:t>تاثیر این مسئله بر </a:t>
            </a:r>
            <a:r>
              <a:rPr lang="fa-IR" sz="2400" dirty="0">
                <a:solidFill>
                  <a:schemeClr val="accent5"/>
                </a:solidFill>
                <a:cs typeface="B Titr" panose="00000700000000000000" pitchFamily="2" charset="-78"/>
              </a:rPr>
              <a:t>سلامت و یا امنیت جامعه</a:t>
            </a:r>
            <a:r>
              <a:rPr lang="fa-IR" sz="2400" dirty="0">
                <a:cs typeface="B Titr" panose="00000700000000000000" pitchFamily="2" charset="-78"/>
              </a:rPr>
              <a:t>: بررسی عوارضی که با تداوم مشکل ایجاد می شود. فوایدی که با حل آن حاصل می شود. </a:t>
            </a:r>
          </a:p>
          <a:p>
            <a:pPr marL="0" indent="0" algn="just">
              <a:buNone/>
            </a:pPr>
            <a:endParaRPr lang="fa-IR" sz="2400" dirty="0">
              <a:cs typeface="B Titr" panose="00000700000000000000" pitchFamily="2" charset="-78"/>
            </a:endParaRPr>
          </a:p>
          <a:p>
            <a:pPr marL="0" indent="0" algn="just">
              <a:buNone/>
            </a:pPr>
            <a:endParaRPr lang="fa-IR" sz="2400" dirty="0">
              <a:cs typeface="B Titr" panose="00000700000000000000" pitchFamily="2" charset="-78"/>
            </a:endParaRPr>
          </a:p>
        </p:txBody>
      </p:sp>
    </p:spTree>
    <p:extLst>
      <p:ext uri="{BB962C8B-B14F-4D97-AF65-F5344CB8AC3E}">
        <p14:creationId xmlns:p14="http://schemas.microsoft.com/office/powerpoint/2010/main" val="1525883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8EC67-1DC4-498F-9B7E-88F9D1A0B568}"/>
              </a:ext>
            </a:extLst>
          </p:cNvPr>
          <p:cNvSpPr>
            <a:spLocks noGrp="1"/>
          </p:cNvSpPr>
          <p:nvPr>
            <p:ph type="title"/>
          </p:nvPr>
        </p:nvSpPr>
        <p:spPr/>
        <p:txBody>
          <a:bodyPr/>
          <a:lstStyle/>
          <a:p>
            <a:pPr algn="ctr"/>
            <a:r>
              <a:rPr lang="fa-IR" dirty="0">
                <a:cs typeface="B Titr" panose="00000700000000000000" pitchFamily="2" charset="-78"/>
              </a:rPr>
              <a:t>ادامه- بیان مسئله</a:t>
            </a:r>
          </a:p>
        </p:txBody>
      </p:sp>
      <p:sp>
        <p:nvSpPr>
          <p:cNvPr id="3" name="Content Placeholder 2">
            <a:extLst>
              <a:ext uri="{FF2B5EF4-FFF2-40B4-BE49-F238E27FC236}">
                <a16:creationId xmlns:a16="http://schemas.microsoft.com/office/drawing/2014/main" id="{E00F4E40-48BA-4C0C-B6D8-C565918E14C3}"/>
              </a:ext>
            </a:extLst>
          </p:cNvPr>
          <p:cNvSpPr>
            <a:spLocks noGrp="1"/>
          </p:cNvSpPr>
          <p:nvPr>
            <p:ph idx="1"/>
          </p:nvPr>
        </p:nvSpPr>
        <p:spPr/>
        <p:txBody>
          <a:bodyPr>
            <a:normAutofit/>
          </a:bodyPr>
          <a:lstStyle/>
          <a:p>
            <a:r>
              <a:rPr lang="fa-IR" sz="2400" dirty="0">
                <a:solidFill>
                  <a:schemeClr val="accent4"/>
                </a:solidFill>
                <a:cs typeface="B Titr" panose="00000700000000000000" pitchFamily="2" charset="-78"/>
              </a:rPr>
              <a:t>وسعت و پراکندگی مسئله </a:t>
            </a:r>
            <a:r>
              <a:rPr lang="fa-IR" sz="2400" dirty="0">
                <a:cs typeface="B Titr" panose="00000700000000000000" pitchFamily="2" charset="-78"/>
              </a:rPr>
              <a:t>مورد نظر </a:t>
            </a:r>
            <a:r>
              <a:rPr lang="fa-IR" sz="2400" dirty="0">
                <a:highlight>
                  <a:srgbClr val="FFFF00"/>
                </a:highlight>
                <a:cs typeface="B Titr" panose="00000700000000000000" pitchFamily="2" charset="-78"/>
              </a:rPr>
              <a:t>با ارائه آمار و اطلاعات </a:t>
            </a:r>
            <a:r>
              <a:rPr lang="fa-IR" sz="2400" dirty="0">
                <a:cs typeface="B Titr" panose="00000700000000000000" pitchFamily="2" charset="-78"/>
              </a:rPr>
              <a:t>صورت می گیرد. آمار ها باید بصورت منطقی بیان شوند و در جهت حمایت از بحث کلی مسئله باشند. </a:t>
            </a:r>
          </a:p>
          <a:p>
            <a:r>
              <a:rPr lang="fa-IR" sz="2400" dirty="0">
                <a:cs typeface="B Titr" panose="00000700000000000000" pitchFamily="2" charset="-78"/>
              </a:rPr>
              <a:t>آیا </a:t>
            </a:r>
            <a:r>
              <a:rPr lang="fa-IR" sz="2400" dirty="0">
                <a:highlight>
                  <a:srgbClr val="FFFF00"/>
                </a:highlight>
                <a:cs typeface="B Titr" panose="00000700000000000000" pitchFamily="2" charset="-78"/>
              </a:rPr>
              <a:t>مشکل مورد نظر بخشی از جمعیت و یا همه افراد را شامل </a:t>
            </a:r>
            <a:r>
              <a:rPr lang="fa-IR" sz="2400" dirty="0">
                <a:cs typeface="B Titr" panose="00000700000000000000" pitchFamily="2" charset="-78"/>
              </a:rPr>
              <a:t>می شود؟</a:t>
            </a:r>
          </a:p>
          <a:p>
            <a:r>
              <a:rPr lang="fa-IR" sz="2400" dirty="0">
                <a:cs typeface="B Titr" panose="00000700000000000000" pitchFamily="2" charset="-78"/>
              </a:rPr>
              <a:t>آمارهای ارائه شده در بیان مسئله به اقتضای مورد صورت می گیرد و از موضوعی به موضوع دیگر فرق داشته و متاثر از نوع مطالعه نیز میباشند.</a:t>
            </a:r>
          </a:p>
          <a:p>
            <a:r>
              <a:rPr lang="fa-IR" sz="2400" dirty="0">
                <a:cs typeface="B Titr" panose="00000700000000000000" pitchFamily="2" charset="-78"/>
              </a:rPr>
              <a:t>مثلا: در مطالعات توصیفی معمولا اشاره به درصد </a:t>
            </a:r>
            <a:r>
              <a:rPr lang="fa-IR" sz="2400" dirty="0">
                <a:highlight>
                  <a:srgbClr val="FFFF00"/>
                </a:highlight>
                <a:cs typeface="B Titr" panose="00000700000000000000" pitchFamily="2" charset="-78"/>
              </a:rPr>
              <a:t>شیوع و وسعت مسئله می </a:t>
            </a:r>
            <a:r>
              <a:rPr lang="fa-IR" sz="2400" dirty="0">
                <a:cs typeface="B Titr" panose="00000700000000000000" pitchFamily="2" charset="-78"/>
              </a:rPr>
              <a:t>باشد.</a:t>
            </a:r>
          </a:p>
        </p:txBody>
      </p:sp>
    </p:spTree>
    <p:extLst>
      <p:ext uri="{BB962C8B-B14F-4D97-AF65-F5344CB8AC3E}">
        <p14:creationId xmlns:p14="http://schemas.microsoft.com/office/powerpoint/2010/main" val="2500346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9BF90-F037-4760-ADF1-7FAC5B224011}"/>
              </a:ext>
            </a:extLst>
          </p:cNvPr>
          <p:cNvSpPr>
            <a:spLocks noGrp="1"/>
          </p:cNvSpPr>
          <p:nvPr>
            <p:ph type="title"/>
          </p:nvPr>
        </p:nvSpPr>
        <p:spPr/>
        <p:txBody>
          <a:bodyPr/>
          <a:lstStyle/>
          <a:p>
            <a:pPr algn="ctr"/>
            <a:r>
              <a:rPr lang="fa-IR" dirty="0">
                <a:cs typeface="B Titr" panose="00000700000000000000" pitchFamily="2" charset="-78"/>
              </a:rPr>
              <a:t>ادامه- بیان مسئله</a:t>
            </a:r>
            <a:endParaRPr lang="fa-IR" dirty="0"/>
          </a:p>
        </p:txBody>
      </p:sp>
      <p:sp>
        <p:nvSpPr>
          <p:cNvPr id="3" name="Content Placeholder 2">
            <a:extLst>
              <a:ext uri="{FF2B5EF4-FFF2-40B4-BE49-F238E27FC236}">
                <a16:creationId xmlns:a16="http://schemas.microsoft.com/office/drawing/2014/main" id="{5F75EA47-C907-4140-9837-B6B914875100}"/>
              </a:ext>
            </a:extLst>
          </p:cNvPr>
          <p:cNvSpPr>
            <a:spLocks noGrp="1"/>
          </p:cNvSpPr>
          <p:nvPr>
            <p:ph idx="1"/>
          </p:nvPr>
        </p:nvSpPr>
        <p:spPr>
          <a:xfrm>
            <a:off x="677334" y="1615440"/>
            <a:ext cx="8596668" cy="4825999"/>
          </a:xfrm>
        </p:spPr>
        <p:txBody>
          <a:bodyPr>
            <a:normAutofit/>
          </a:bodyPr>
          <a:lstStyle/>
          <a:p>
            <a:r>
              <a:rPr lang="fa-IR" sz="2400" dirty="0">
                <a:cs typeface="B Titr" panose="00000700000000000000" pitchFamily="2" charset="-78"/>
              </a:rPr>
              <a:t>شرح مختصری از تحقیقات قبلی در رابطه با موضوع و اشاره به اختلاف نظر ها در صورتیکه وجود داشته باشد.</a:t>
            </a:r>
          </a:p>
          <a:p>
            <a:r>
              <a:rPr lang="fa-IR" sz="2400" dirty="0">
                <a:cs typeface="B Titr" panose="00000700000000000000" pitchFamily="2" charset="-78"/>
              </a:rPr>
              <a:t>ذکر روشها و اقدامانی که تاکنون برای کاهش شدت مشکل انجام شده، چه </a:t>
            </a:r>
            <a:r>
              <a:rPr lang="fa-IR" sz="2400" dirty="0">
                <a:highlight>
                  <a:srgbClr val="FFFF00"/>
                </a:highlight>
                <a:cs typeface="B Titr" panose="00000700000000000000" pitchFamily="2" charset="-78"/>
              </a:rPr>
              <a:t>سوالات پاسخ داده نشده</a:t>
            </a:r>
            <a:r>
              <a:rPr lang="fa-IR" sz="2400" dirty="0">
                <a:cs typeface="B Titr" panose="00000700000000000000" pitchFamily="2" charset="-78"/>
              </a:rPr>
              <a:t>، و چه راه </a:t>
            </a:r>
            <a:r>
              <a:rPr lang="fa-IR" sz="2400" dirty="0">
                <a:highlight>
                  <a:srgbClr val="FFFF00"/>
                </a:highlight>
                <a:cs typeface="B Titr" panose="00000700000000000000" pitchFamily="2" charset="-78"/>
              </a:rPr>
              <a:t>حلهایی پیشنهاد شده </a:t>
            </a:r>
            <a:r>
              <a:rPr lang="fa-IR" sz="2400" dirty="0">
                <a:cs typeface="B Titr" panose="00000700000000000000" pitchFamily="2" charset="-78"/>
              </a:rPr>
              <a:t>و آیا این راه حل ها موفق بوده اند؟ </a:t>
            </a:r>
          </a:p>
          <a:p>
            <a:r>
              <a:rPr lang="fa-IR" sz="2400" dirty="0">
                <a:cs typeface="B Titr" panose="00000700000000000000" pitchFamily="2" charset="-78"/>
              </a:rPr>
              <a:t>در انتها باید کل مطالب را </a:t>
            </a:r>
            <a:r>
              <a:rPr lang="fa-IR" sz="2400" dirty="0">
                <a:highlight>
                  <a:srgbClr val="FFFF00"/>
                </a:highlight>
                <a:cs typeface="B Titr" panose="00000700000000000000" pitchFamily="2" charset="-78"/>
              </a:rPr>
              <a:t>جمع بندی نموده </a:t>
            </a:r>
            <a:r>
              <a:rPr lang="fa-IR" sz="2400" dirty="0">
                <a:cs typeface="B Titr" panose="00000700000000000000" pitchFamily="2" charset="-78"/>
              </a:rPr>
              <a:t>و ضرورت انجام طرح را یک شمای کلی از پژوهش مطرح شود. هدف کلی در انتهای بیان مساله نوشته می شود</a:t>
            </a:r>
          </a:p>
          <a:p>
            <a:r>
              <a:rPr lang="fa-IR" sz="2400" dirty="0">
                <a:cs typeface="B Titr" panose="00000700000000000000" pitchFamily="2" charset="-78"/>
              </a:rPr>
              <a:t>بیان مسئله در پروپوزال باید حداکثر در 2 تا 3 صفحه و در پایان نامه 8 تا 10 صفحه باشد.</a:t>
            </a:r>
          </a:p>
        </p:txBody>
      </p:sp>
    </p:spTree>
    <p:extLst>
      <p:ext uri="{BB962C8B-B14F-4D97-AF65-F5344CB8AC3E}">
        <p14:creationId xmlns:p14="http://schemas.microsoft.com/office/powerpoint/2010/main" val="398785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167AB-C74D-4546-B295-30DD109FBB01}"/>
              </a:ext>
            </a:extLst>
          </p:cNvPr>
          <p:cNvSpPr>
            <a:spLocks noGrp="1"/>
          </p:cNvSpPr>
          <p:nvPr>
            <p:ph type="title"/>
          </p:nvPr>
        </p:nvSpPr>
        <p:spPr/>
        <p:txBody>
          <a:bodyPr/>
          <a:lstStyle/>
          <a:p>
            <a:pPr algn="ctr"/>
            <a:r>
              <a:rPr lang="fa-IR" dirty="0">
                <a:cs typeface="B Titr" panose="00000700000000000000" pitchFamily="2" charset="-78"/>
              </a:rPr>
              <a:t>تعریف واژگان کلیدی</a:t>
            </a:r>
          </a:p>
        </p:txBody>
      </p:sp>
      <p:sp>
        <p:nvSpPr>
          <p:cNvPr id="3" name="Content Placeholder 2">
            <a:extLst>
              <a:ext uri="{FF2B5EF4-FFF2-40B4-BE49-F238E27FC236}">
                <a16:creationId xmlns:a16="http://schemas.microsoft.com/office/drawing/2014/main" id="{ABB50CAE-8E4D-4C81-8D4B-6890C8D44E4A}"/>
              </a:ext>
            </a:extLst>
          </p:cNvPr>
          <p:cNvSpPr>
            <a:spLocks noGrp="1"/>
          </p:cNvSpPr>
          <p:nvPr>
            <p:ph idx="1"/>
          </p:nvPr>
        </p:nvSpPr>
        <p:spPr>
          <a:xfrm>
            <a:off x="677334" y="2160589"/>
            <a:ext cx="8596668" cy="4197681"/>
          </a:xfrm>
        </p:spPr>
        <p:txBody>
          <a:bodyPr>
            <a:normAutofit/>
          </a:bodyPr>
          <a:lstStyle/>
          <a:p>
            <a:r>
              <a:rPr lang="fa-IR" sz="2400" dirty="0">
                <a:cs typeface="B Titr" panose="00000700000000000000" pitchFamily="2" charset="-78"/>
              </a:rPr>
              <a:t>باید کلیه واژگان با توجه به عنوان تحقیق و اهداف تعریف گردد. </a:t>
            </a:r>
          </a:p>
          <a:p>
            <a:r>
              <a:rPr lang="fa-IR" sz="2400" dirty="0">
                <a:cs typeface="B Titr" panose="00000700000000000000" pitchFamily="2" charset="-78"/>
              </a:rPr>
              <a:t>بجز </a:t>
            </a:r>
            <a:r>
              <a:rPr lang="fa-IR" sz="2400" dirty="0">
                <a:solidFill>
                  <a:schemeClr val="accent5"/>
                </a:solidFill>
                <a:cs typeface="B Titr" panose="00000700000000000000" pitchFamily="2" charset="-78"/>
              </a:rPr>
              <a:t>متغییر های پژوهش </a:t>
            </a:r>
            <a:r>
              <a:rPr lang="fa-IR" sz="2400" dirty="0">
                <a:cs typeface="B Titr" panose="00000700000000000000" pitchFamily="2" charset="-78"/>
              </a:rPr>
              <a:t>که باید به طور کامل و روشن تعریف شوند. سایر واژه ها بر حسب لزوم تعریف شوند.</a:t>
            </a:r>
          </a:p>
          <a:p>
            <a:r>
              <a:rPr lang="fa-IR" sz="2400" dirty="0">
                <a:highlight>
                  <a:srgbClr val="FFFF00"/>
                </a:highlight>
                <a:cs typeface="B Titr" panose="00000700000000000000" pitchFamily="2" charset="-78"/>
              </a:rPr>
              <a:t>محیط پژوهش اگر ثابت و مشخص باشد تعریف خاصی نمی خواهد </a:t>
            </a:r>
            <a:r>
              <a:rPr lang="fa-IR" sz="2400" dirty="0">
                <a:cs typeface="B Titr" panose="00000700000000000000" pitchFamily="2" charset="-78"/>
              </a:rPr>
              <a:t>ولی اگر در جای خاصی انجام می شود باید تعریف شوند.</a:t>
            </a:r>
          </a:p>
          <a:p>
            <a:r>
              <a:rPr lang="fa-IR" sz="2400" dirty="0">
                <a:cs typeface="B Titr" panose="00000700000000000000" pitchFamily="2" charset="-78"/>
              </a:rPr>
              <a:t>برای واژگان کلیدی هم تعریف عملی و هم تعریف نظری باید نوشته شوند</a:t>
            </a:r>
          </a:p>
          <a:p>
            <a:r>
              <a:rPr lang="fa-IR" sz="2400" dirty="0">
                <a:cs typeface="B Titr" panose="00000700000000000000" pitchFamily="2" charset="-78"/>
              </a:rPr>
              <a:t>مثلا تعریف بیمارستان آموزشی زمانی لازم است که از نظر افراد مختلف متفاوت باشد.</a:t>
            </a:r>
          </a:p>
          <a:p>
            <a:endParaRPr lang="fa-IR" sz="2400" dirty="0">
              <a:cs typeface="B Titr" panose="00000700000000000000" pitchFamily="2" charset="-78"/>
            </a:endParaRPr>
          </a:p>
          <a:p>
            <a:endParaRPr lang="fa-IR" sz="2400" dirty="0">
              <a:cs typeface="B Titr" panose="00000700000000000000" pitchFamily="2" charset="-78"/>
            </a:endParaRPr>
          </a:p>
          <a:p>
            <a:endParaRPr lang="fa-IR" sz="2400" dirty="0">
              <a:cs typeface="B Titr" panose="00000700000000000000" pitchFamily="2" charset="-78"/>
            </a:endParaRPr>
          </a:p>
        </p:txBody>
      </p:sp>
    </p:spTree>
    <p:extLst>
      <p:ext uri="{BB962C8B-B14F-4D97-AF65-F5344CB8AC3E}">
        <p14:creationId xmlns:p14="http://schemas.microsoft.com/office/powerpoint/2010/main" val="332430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FC6D-2B0A-4D66-AA9C-A7A6DBC4A3DA}"/>
              </a:ext>
            </a:extLst>
          </p:cNvPr>
          <p:cNvSpPr>
            <a:spLocks noGrp="1"/>
          </p:cNvSpPr>
          <p:nvPr>
            <p:ph type="title"/>
          </p:nvPr>
        </p:nvSpPr>
        <p:spPr/>
        <p:txBody>
          <a:bodyPr/>
          <a:lstStyle/>
          <a:p>
            <a:pPr algn="ctr"/>
            <a:r>
              <a:rPr lang="fa-IR" dirty="0"/>
              <a:t>ادامه- </a:t>
            </a:r>
            <a:r>
              <a:rPr lang="fa-IR" dirty="0">
                <a:cs typeface="B Titr" panose="00000700000000000000" pitchFamily="2" charset="-78"/>
              </a:rPr>
              <a:t>تعریف واژگان کلیدی</a:t>
            </a:r>
            <a:endParaRPr lang="fa-IR" dirty="0"/>
          </a:p>
        </p:txBody>
      </p:sp>
      <p:sp>
        <p:nvSpPr>
          <p:cNvPr id="3" name="Content Placeholder 2">
            <a:extLst>
              <a:ext uri="{FF2B5EF4-FFF2-40B4-BE49-F238E27FC236}">
                <a16:creationId xmlns:a16="http://schemas.microsoft.com/office/drawing/2014/main" id="{0B551FA4-EB91-4A9C-A53C-1953AF32BF38}"/>
              </a:ext>
            </a:extLst>
          </p:cNvPr>
          <p:cNvSpPr>
            <a:spLocks noGrp="1"/>
          </p:cNvSpPr>
          <p:nvPr>
            <p:ph idx="1"/>
          </p:nvPr>
        </p:nvSpPr>
        <p:spPr>
          <a:xfrm>
            <a:off x="677334" y="2160589"/>
            <a:ext cx="8596668" cy="4087811"/>
          </a:xfrm>
        </p:spPr>
        <p:txBody>
          <a:bodyPr>
            <a:normAutofit/>
          </a:bodyPr>
          <a:lstStyle/>
          <a:p>
            <a:r>
              <a:rPr lang="fa-IR" sz="2400" dirty="0">
                <a:highlight>
                  <a:srgbClr val="FFFF00"/>
                </a:highlight>
                <a:cs typeface="B Titr" panose="00000700000000000000" pitchFamily="2" charset="-78"/>
              </a:rPr>
              <a:t>تعاریف نظری:</a:t>
            </a:r>
          </a:p>
          <a:p>
            <a:r>
              <a:rPr lang="fa-IR" sz="2400" dirty="0">
                <a:cs typeface="B Titr" panose="00000700000000000000" pitchFamily="2" charset="-78"/>
              </a:rPr>
              <a:t> تعاریف نظری واژه ها از مطالب علمی و با استفاده از نوشته صاحب نظران بیان می شود.بدین منظوراز منابعی استفاده کنید که در رابطه با موضوع شما صاحب نظر باشند. از فرهنگ لغت هم می شود استفاده کرد.معمولا تعاریف نظری چارچوبی برای پژوهش و تعریف عملی واژه (متغیر) محسوب می شود.</a:t>
            </a:r>
          </a:p>
          <a:p>
            <a:r>
              <a:rPr lang="fa-IR" sz="2400" dirty="0">
                <a:highlight>
                  <a:srgbClr val="FFFF00"/>
                </a:highlight>
                <a:cs typeface="B Titr" panose="00000700000000000000" pitchFamily="2" charset="-78"/>
              </a:rPr>
              <a:t>تعریف عملیاتی:</a:t>
            </a:r>
          </a:p>
          <a:p>
            <a:r>
              <a:rPr lang="fa-IR" sz="2400" dirty="0">
                <a:cs typeface="B Titr" panose="00000700000000000000" pitchFamily="2" charset="-78"/>
              </a:rPr>
              <a:t> </a:t>
            </a:r>
            <a:r>
              <a:rPr lang="fa-IR" sz="2400" dirty="0">
                <a:solidFill>
                  <a:srgbClr val="FF0000"/>
                </a:solidFill>
                <a:cs typeface="B Titr" panose="00000700000000000000" pitchFamily="2" charset="-78"/>
              </a:rPr>
              <a:t>توصیفی ازواژه به آن صورتی که ما می خواهیم باشد</a:t>
            </a:r>
            <a:r>
              <a:rPr lang="fa-IR" sz="2400" dirty="0">
                <a:cs typeface="B Titr" panose="00000700000000000000" pitchFamily="2" charset="-78"/>
              </a:rPr>
              <a:t>.افعال رفتاری به صورت قابل اندازه گیری ثبت می شوند. روش سنجش متغیر و نحوه طبقه بندی داده ها باید در تعاریف عملی ذکر شوند.</a:t>
            </a:r>
          </a:p>
          <a:p>
            <a:endParaRPr lang="fa-IR" sz="2400" dirty="0">
              <a:cs typeface="B Titr" panose="00000700000000000000" pitchFamily="2" charset="-78"/>
            </a:endParaRPr>
          </a:p>
        </p:txBody>
      </p:sp>
    </p:spTree>
    <p:extLst>
      <p:ext uri="{BB962C8B-B14F-4D97-AF65-F5344CB8AC3E}">
        <p14:creationId xmlns:p14="http://schemas.microsoft.com/office/powerpoint/2010/main" val="3093032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64145-3F77-414C-8BB1-75F34EF55F16}"/>
              </a:ext>
            </a:extLst>
          </p:cNvPr>
          <p:cNvSpPr>
            <a:spLocks noGrp="1"/>
          </p:cNvSpPr>
          <p:nvPr>
            <p:ph type="title"/>
          </p:nvPr>
        </p:nvSpPr>
        <p:spPr/>
        <p:txBody>
          <a:bodyPr/>
          <a:lstStyle/>
          <a:p>
            <a:pPr algn="ctr"/>
            <a:r>
              <a:rPr lang="fa-IR" dirty="0">
                <a:cs typeface="B Titr" panose="00000700000000000000" pitchFamily="2" charset="-78"/>
              </a:rPr>
              <a:t>مثال</a:t>
            </a:r>
          </a:p>
        </p:txBody>
      </p:sp>
      <p:sp>
        <p:nvSpPr>
          <p:cNvPr id="3" name="Content Placeholder 2">
            <a:extLst>
              <a:ext uri="{FF2B5EF4-FFF2-40B4-BE49-F238E27FC236}">
                <a16:creationId xmlns:a16="http://schemas.microsoft.com/office/drawing/2014/main" id="{2A91A940-57E5-4823-9F5D-A502BB3726D6}"/>
              </a:ext>
            </a:extLst>
          </p:cNvPr>
          <p:cNvSpPr>
            <a:spLocks noGrp="1"/>
          </p:cNvSpPr>
          <p:nvPr>
            <p:ph idx="1"/>
          </p:nvPr>
        </p:nvSpPr>
        <p:spPr/>
        <p:txBody>
          <a:bodyPr>
            <a:normAutofit/>
          </a:bodyPr>
          <a:lstStyle/>
          <a:p>
            <a:pPr>
              <a:lnSpc>
                <a:spcPct val="150000"/>
              </a:lnSpc>
            </a:pPr>
            <a:r>
              <a:rPr lang="fa-IR" sz="2400" dirty="0">
                <a:cs typeface="B Titr" panose="00000700000000000000" pitchFamily="2" charset="-78"/>
              </a:rPr>
              <a:t>عنوان: </a:t>
            </a:r>
            <a:r>
              <a:rPr lang="fa-IR" sz="2400" dirty="0">
                <a:solidFill>
                  <a:srgbClr val="FF0000"/>
                </a:solidFill>
                <a:cs typeface="B Titr" panose="00000700000000000000" pitchFamily="2" charset="-78"/>
              </a:rPr>
              <a:t>بررسی میزان فرسودگی شغلی کارکنان شاغل در بیمارستان های آموزشی شهر زنجان و ارتباط آن با تمایل به ترک خدمت در دوران پاندمی کرونا ویروس در سال1399 </a:t>
            </a:r>
          </a:p>
          <a:p>
            <a:pPr>
              <a:lnSpc>
                <a:spcPct val="150000"/>
              </a:lnSpc>
            </a:pPr>
            <a:r>
              <a:rPr lang="fa-IR" sz="2400" dirty="0">
                <a:cs typeface="B Titr" panose="00000700000000000000" pitchFamily="2" charset="-78"/>
              </a:rPr>
              <a:t>کلیدواژه ها شامل</a:t>
            </a:r>
          </a:p>
          <a:p>
            <a:pPr>
              <a:lnSpc>
                <a:spcPct val="150000"/>
              </a:lnSpc>
            </a:pPr>
            <a:r>
              <a:rPr lang="fa-IR" sz="2400" dirty="0">
                <a:cs typeface="B Titr" panose="00000700000000000000" pitchFamily="2" charset="-78"/>
              </a:rPr>
              <a:t> </a:t>
            </a:r>
            <a:r>
              <a:rPr lang="fa-IR" sz="2400" dirty="0">
                <a:highlight>
                  <a:srgbClr val="FFFF00"/>
                </a:highlight>
                <a:cs typeface="B Titr" panose="00000700000000000000" pitchFamily="2" charset="-78"/>
              </a:rPr>
              <a:t>فرسودگی شغلی؛ تمایل به ترک حرفه و بیماری کووید 19 باید ارائه گردد.</a:t>
            </a:r>
          </a:p>
        </p:txBody>
      </p:sp>
    </p:spTree>
    <p:extLst>
      <p:ext uri="{BB962C8B-B14F-4D97-AF65-F5344CB8AC3E}">
        <p14:creationId xmlns:p14="http://schemas.microsoft.com/office/powerpoint/2010/main" val="2513409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1F9CE7-0153-42C5-B517-E889AE4C60E9}"/>
              </a:ext>
            </a:extLst>
          </p:cNvPr>
          <p:cNvSpPr>
            <a:spLocks noGrp="1"/>
          </p:cNvSpPr>
          <p:nvPr>
            <p:ph type="ctrTitle"/>
          </p:nvPr>
        </p:nvSpPr>
        <p:spPr/>
        <p:txBody>
          <a:bodyPr/>
          <a:lstStyle/>
          <a:p>
            <a:r>
              <a:rPr lang="fa-IR" dirty="0">
                <a:cs typeface="B Titr" panose="00000700000000000000" pitchFamily="2" charset="-78"/>
              </a:rPr>
              <a:t>مرور منابع و اطلاعات موجود</a:t>
            </a:r>
            <a:endParaRPr lang="fa-IR" dirty="0"/>
          </a:p>
        </p:txBody>
      </p:sp>
      <p:sp>
        <p:nvSpPr>
          <p:cNvPr id="5" name="Subtitle 4">
            <a:extLst>
              <a:ext uri="{FF2B5EF4-FFF2-40B4-BE49-F238E27FC236}">
                <a16:creationId xmlns:a16="http://schemas.microsoft.com/office/drawing/2014/main" id="{6C422279-9F38-43EA-BA22-205671B9088D}"/>
              </a:ext>
            </a:extLst>
          </p:cNvPr>
          <p:cNvSpPr>
            <a:spLocks noGrp="1"/>
          </p:cNvSpPr>
          <p:nvPr>
            <p:ph type="subTitle" idx="1"/>
          </p:nvPr>
        </p:nvSpPr>
        <p:spPr/>
        <p:txBody>
          <a:bodyPr/>
          <a:lstStyle/>
          <a:p>
            <a:endParaRPr lang="fa-IR"/>
          </a:p>
        </p:txBody>
      </p:sp>
    </p:spTree>
    <p:extLst>
      <p:ext uri="{BB962C8B-B14F-4D97-AF65-F5344CB8AC3E}">
        <p14:creationId xmlns:p14="http://schemas.microsoft.com/office/powerpoint/2010/main" val="2822606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C4316-8DC9-434E-BF86-0E0E03BE9CC8}"/>
              </a:ext>
            </a:extLst>
          </p:cNvPr>
          <p:cNvSpPr>
            <a:spLocks noGrp="1"/>
          </p:cNvSpPr>
          <p:nvPr>
            <p:ph type="title"/>
          </p:nvPr>
        </p:nvSpPr>
        <p:spPr/>
        <p:txBody>
          <a:bodyPr/>
          <a:lstStyle/>
          <a:p>
            <a:pPr algn="ctr"/>
            <a:r>
              <a:rPr lang="fa-IR" dirty="0">
                <a:cs typeface="B Titr" panose="00000700000000000000" pitchFamily="2" charset="-78"/>
              </a:rPr>
              <a:t>اهمیت مرور منابع و اطلاعات موجود</a:t>
            </a:r>
          </a:p>
        </p:txBody>
      </p:sp>
      <p:sp>
        <p:nvSpPr>
          <p:cNvPr id="3" name="Content Placeholder 2">
            <a:extLst>
              <a:ext uri="{FF2B5EF4-FFF2-40B4-BE49-F238E27FC236}">
                <a16:creationId xmlns:a16="http://schemas.microsoft.com/office/drawing/2014/main" id="{D102E43C-944C-410B-BDB0-FAC8CF0E0A15}"/>
              </a:ext>
            </a:extLst>
          </p:cNvPr>
          <p:cNvSpPr>
            <a:spLocks noGrp="1"/>
          </p:cNvSpPr>
          <p:nvPr>
            <p:ph idx="1"/>
          </p:nvPr>
        </p:nvSpPr>
        <p:spPr/>
        <p:txBody>
          <a:bodyPr>
            <a:normAutofit/>
          </a:bodyPr>
          <a:lstStyle/>
          <a:p>
            <a:r>
              <a:rPr lang="fa-IR" sz="2400" dirty="0">
                <a:cs typeface="B Titr" panose="00000700000000000000" pitchFamily="2" charset="-78"/>
              </a:rPr>
              <a:t>انتخاب یا اصلاح موضوع پژوهش</a:t>
            </a:r>
          </a:p>
          <a:p>
            <a:r>
              <a:rPr lang="fa-IR" sz="2400" dirty="0">
                <a:cs typeface="B Titr" panose="00000700000000000000" pitchFamily="2" charset="-78"/>
              </a:rPr>
              <a:t>آشنایی با روشهای مختلف تحقیق</a:t>
            </a:r>
          </a:p>
          <a:p>
            <a:r>
              <a:rPr lang="fa-IR" sz="2400" dirty="0">
                <a:cs typeface="B Titr" panose="00000700000000000000" pitchFamily="2" charset="-78"/>
              </a:rPr>
              <a:t>آشنایی با مشکلات و محدودیت های تحقیق</a:t>
            </a:r>
          </a:p>
          <a:p>
            <a:r>
              <a:rPr lang="fa-IR" sz="2400" dirty="0">
                <a:cs typeface="B Titr" panose="00000700000000000000" pitchFamily="2" charset="-78"/>
              </a:rPr>
              <a:t>آشنایی با نقطه نظر های ضد و نقیض</a:t>
            </a:r>
          </a:p>
          <a:p>
            <a:r>
              <a:rPr lang="fa-IR" sz="2400" dirty="0">
                <a:cs typeface="B Titr" panose="00000700000000000000" pitchFamily="2" charset="-78"/>
              </a:rPr>
              <a:t>جلوگیری از دوباره کاری</a:t>
            </a:r>
          </a:p>
          <a:p>
            <a:endParaRPr lang="fa-IR" sz="2400" dirty="0">
              <a:cs typeface="B Titr" panose="00000700000000000000" pitchFamily="2" charset="-78"/>
            </a:endParaRPr>
          </a:p>
        </p:txBody>
      </p:sp>
    </p:spTree>
    <p:extLst>
      <p:ext uri="{BB962C8B-B14F-4D97-AF65-F5344CB8AC3E}">
        <p14:creationId xmlns:p14="http://schemas.microsoft.com/office/powerpoint/2010/main" val="1153252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A7820-30CD-411C-B598-38765DCF6207}"/>
              </a:ext>
            </a:extLst>
          </p:cNvPr>
          <p:cNvSpPr>
            <a:spLocks noGrp="1"/>
          </p:cNvSpPr>
          <p:nvPr>
            <p:ph type="title"/>
          </p:nvPr>
        </p:nvSpPr>
        <p:spPr/>
        <p:txBody>
          <a:bodyPr/>
          <a:lstStyle/>
          <a:p>
            <a:pPr algn="ctr"/>
            <a:r>
              <a:rPr lang="fa-IR" dirty="0">
                <a:cs typeface="B Titr" panose="00000700000000000000" pitchFamily="2" charset="-78"/>
              </a:rPr>
              <a:t>نکات مهم در مرور متون و منابع</a:t>
            </a:r>
          </a:p>
        </p:txBody>
      </p:sp>
      <p:sp>
        <p:nvSpPr>
          <p:cNvPr id="3" name="Content Placeholder 2">
            <a:extLst>
              <a:ext uri="{FF2B5EF4-FFF2-40B4-BE49-F238E27FC236}">
                <a16:creationId xmlns:a16="http://schemas.microsoft.com/office/drawing/2014/main" id="{203F66F0-E429-4773-898E-6BE548E77439}"/>
              </a:ext>
            </a:extLst>
          </p:cNvPr>
          <p:cNvSpPr>
            <a:spLocks noGrp="1"/>
          </p:cNvSpPr>
          <p:nvPr>
            <p:ph idx="1"/>
          </p:nvPr>
        </p:nvSpPr>
        <p:spPr/>
        <p:txBody>
          <a:bodyPr>
            <a:normAutofit/>
          </a:bodyPr>
          <a:lstStyle/>
          <a:p>
            <a:pPr marL="0" indent="0">
              <a:buNone/>
            </a:pPr>
            <a:r>
              <a:rPr lang="fa-IR" sz="2400" dirty="0">
                <a:cs typeface="B Titr" panose="00000700000000000000" pitchFamily="2" charset="-78"/>
              </a:rPr>
              <a:t>باید به منابع جدید حداکثر 5 سال قبل اشاره شود.</a:t>
            </a:r>
          </a:p>
          <a:p>
            <a:pPr marL="0" indent="0">
              <a:buNone/>
            </a:pPr>
            <a:r>
              <a:rPr lang="fa-IR" sz="2400" dirty="0">
                <a:cs typeface="B Titr" panose="00000700000000000000" pitchFamily="2" charset="-78"/>
              </a:rPr>
              <a:t>تعداد منابع به هدف مطالعه بستگی دارد</a:t>
            </a:r>
          </a:p>
          <a:p>
            <a:pPr marL="0" indent="0">
              <a:buNone/>
            </a:pPr>
            <a:r>
              <a:rPr lang="fa-IR" sz="2400" dirty="0">
                <a:cs typeface="B Titr" panose="00000700000000000000" pitchFamily="2" charset="-78"/>
              </a:rPr>
              <a:t>مطالعاتی که با هدف مطالعه ما در ارتباط هستند بهتر است ذکر شود.</a:t>
            </a:r>
          </a:p>
          <a:p>
            <a:pPr marL="0" indent="0">
              <a:buNone/>
            </a:pPr>
            <a:r>
              <a:rPr lang="fa-IR" sz="2400" dirty="0">
                <a:cs typeface="B Titr" panose="00000700000000000000" pitchFamily="2" charset="-78"/>
              </a:rPr>
              <a:t>مطالب نباید بصورت کپی پیست کردن خلاصه مقاله باشد</a:t>
            </a:r>
          </a:p>
          <a:p>
            <a:pPr marL="0" indent="0">
              <a:buNone/>
            </a:pPr>
            <a:r>
              <a:rPr lang="fa-IR" sz="2400" dirty="0">
                <a:cs typeface="B Titr" panose="00000700000000000000" pitchFamily="2" charset="-78"/>
              </a:rPr>
              <a:t>نظریه ها و نتایج موافق و مخالف باید ذکر شود </a:t>
            </a:r>
          </a:p>
        </p:txBody>
      </p:sp>
    </p:spTree>
    <p:extLst>
      <p:ext uri="{BB962C8B-B14F-4D97-AF65-F5344CB8AC3E}">
        <p14:creationId xmlns:p14="http://schemas.microsoft.com/office/powerpoint/2010/main" val="979861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9C22B-A332-4F01-9B0D-F03DF599BBA5}"/>
              </a:ext>
            </a:extLst>
          </p:cNvPr>
          <p:cNvSpPr>
            <a:spLocks noGrp="1"/>
          </p:cNvSpPr>
          <p:nvPr>
            <p:ph type="title"/>
          </p:nvPr>
        </p:nvSpPr>
        <p:spPr/>
        <p:txBody>
          <a:bodyPr/>
          <a:lstStyle/>
          <a:p>
            <a:pPr algn="ctr"/>
            <a:r>
              <a:rPr lang="fa-IR" dirty="0">
                <a:cs typeface="B Titr" panose="00000700000000000000" pitchFamily="2" charset="-78"/>
              </a:rPr>
              <a:t>خلاصه کردن مطالب</a:t>
            </a:r>
          </a:p>
        </p:txBody>
      </p:sp>
      <p:sp>
        <p:nvSpPr>
          <p:cNvPr id="3" name="Content Placeholder 2">
            <a:extLst>
              <a:ext uri="{FF2B5EF4-FFF2-40B4-BE49-F238E27FC236}">
                <a16:creationId xmlns:a16="http://schemas.microsoft.com/office/drawing/2014/main" id="{E3DC6796-C78C-4026-8475-4F0B3E07D721}"/>
              </a:ext>
            </a:extLst>
          </p:cNvPr>
          <p:cNvSpPr>
            <a:spLocks noGrp="1"/>
          </p:cNvSpPr>
          <p:nvPr>
            <p:ph idx="1"/>
          </p:nvPr>
        </p:nvSpPr>
        <p:spPr>
          <a:xfrm>
            <a:off x="677334" y="1737359"/>
            <a:ext cx="8596668" cy="4304003"/>
          </a:xfrm>
        </p:spPr>
        <p:txBody>
          <a:bodyPr>
            <a:normAutofit/>
          </a:bodyPr>
          <a:lstStyle/>
          <a:p>
            <a:r>
              <a:rPr lang="fa-IR" sz="2000" dirty="0">
                <a:cs typeface="B Titr" panose="00000700000000000000" pitchFamily="2" charset="-78"/>
              </a:rPr>
              <a:t>در این مرحله لازم است از هریک از مقالات خلاصه ای تهیه گردد.</a:t>
            </a:r>
          </a:p>
          <a:p>
            <a:r>
              <a:rPr lang="fa-IR" sz="2000" dirty="0">
                <a:cs typeface="B Titr" panose="00000700000000000000" pitchFamily="2" charset="-78"/>
              </a:rPr>
              <a:t>ثبت منظم مطالب باعث سهولت کار پژوهشگر در مورد تهیه پانویس ها و فهرست منابع می شود. </a:t>
            </a:r>
          </a:p>
          <a:p>
            <a:r>
              <a:rPr lang="fa-IR" sz="2000" dirty="0">
                <a:cs typeface="B Titr" panose="00000700000000000000" pitchFamily="2" charset="-78"/>
              </a:rPr>
              <a:t>در مرور متون باید مطالب ذیل بطور مشخص کنجانده شود:</a:t>
            </a:r>
          </a:p>
          <a:p>
            <a:r>
              <a:rPr lang="fa-IR" sz="2000" dirty="0">
                <a:solidFill>
                  <a:schemeClr val="accent5"/>
                </a:solidFill>
                <a:cs typeface="B Titr" panose="00000700000000000000" pitchFamily="2" charset="-78"/>
              </a:rPr>
              <a:t>شناسنامه تحقیق </a:t>
            </a:r>
            <a:r>
              <a:rPr lang="fa-IR" sz="2000" dirty="0">
                <a:cs typeface="B Titr" panose="00000700000000000000" pitchFamily="2" charset="-78"/>
              </a:rPr>
              <a:t>شامل نام نویسنده، زمان مطالعه، عنوان و هدف تحقیق</a:t>
            </a:r>
          </a:p>
          <a:p>
            <a:r>
              <a:rPr lang="fa-IR" sz="2000" dirty="0">
                <a:solidFill>
                  <a:schemeClr val="accent5"/>
                </a:solidFill>
                <a:cs typeface="B Titr" panose="00000700000000000000" pitchFamily="2" charset="-78"/>
              </a:rPr>
              <a:t>روش کار</a:t>
            </a:r>
            <a:r>
              <a:rPr lang="fa-IR" sz="2000" dirty="0">
                <a:cs typeface="B Titr" panose="00000700000000000000" pitchFamily="2" charset="-78"/>
              </a:rPr>
              <a:t>: نوع مطالعه، محل مطالعه، جامعه مورد مطالعه، نمونه، روش نمونه گیری، روش و ابزار گردآوری اطلاعات، روایی و پایایی علمی، روش اجرای پژوهش با ذکر جزئیات و روش و نرم افزار تجزیه و تحلیل داده ها</a:t>
            </a:r>
          </a:p>
          <a:p>
            <a:r>
              <a:rPr lang="fa-IR" sz="2000" dirty="0">
                <a:solidFill>
                  <a:schemeClr val="accent5"/>
                </a:solidFill>
                <a:cs typeface="B Titr" panose="00000700000000000000" pitchFamily="2" charset="-78"/>
              </a:rPr>
              <a:t>یافته ها: </a:t>
            </a:r>
            <a:r>
              <a:rPr lang="fa-IR" sz="2000" dirty="0">
                <a:cs typeface="B Titr" panose="00000700000000000000" pitchFamily="2" charset="-78"/>
              </a:rPr>
              <a:t>نتایح مهم معنی دار و حتی غیر معنی دار و روش ارائه آنها</a:t>
            </a:r>
          </a:p>
          <a:p>
            <a:r>
              <a:rPr lang="fa-IR" sz="2000" dirty="0">
                <a:solidFill>
                  <a:schemeClr val="accent5"/>
                </a:solidFill>
                <a:cs typeface="B Titr" panose="00000700000000000000" pitchFamily="2" charset="-78"/>
              </a:rPr>
              <a:t>نقد</a:t>
            </a:r>
            <a:r>
              <a:rPr lang="fa-IR" sz="2000" dirty="0">
                <a:cs typeface="B Titr" panose="00000700000000000000" pitchFamily="2" charset="-78"/>
              </a:rPr>
              <a:t>: این مرحله نقاط قوت و ضعف کار را باید اشاره کنیم</a:t>
            </a:r>
          </a:p>
        </p:txBody>
      </p:sp>
    </p:spTree>
    <p:extLst>
      <p:ext uri="{BB962C8B-B14F-4D97-AF65-F5344CB8AC3E}">
        <p14:creationId xmlns:p14="http://schemas.microsoft.com/office/powerpoint/2010/main" val="338736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EA003-4046-42C6-897A-682E83CE947F}"/>
              </a:ext>
            </a:extLst>
          </p:cNvPr>
          <p:cNvSpPr>
            <a:spLocks noGrp="1"/>
          </p:cNvSpPr>
          <p:nvPr>
            <p:ph type="title"/>
          </p:nvPr>
        </p:nvSpPr>
        <p:spPr/>
        <p:txBody>
          <a:bodyPr/>
          <a:lstStyle/>
          <a:p>
            <a:pPr algn="ctr"/>
            <a:r>
              <a:rPr lang="fa-IR" b="1" dirty="0">
                <a:solidFill>
                  <a:schemeClr val="accent5"/>
                </a:solidFill>
              </a:rPr>
              <a:t>مثال</a:t>
            </a:r>
          </a:p>
        </p:txBody>
      </p:sp>
      <p:sp>
        <p:nvSpPr>
          <p:cNvPr id="3" name="Content Placeholder 2">
            <a:extLst>
              <a:ext uri="{FF2B5EF4-FFF2-40B4-BE49-F238E27FC236}">
                <a16:creationId xmlns:a16="http://schemas.microsoft.com/office/drawing/2014/main" id="{B52A3838-1952-45BF-AE87-2154C1BCD183}"/>
              </a:ext>
            </a:extLst>
          </p:cNvPr>
          <p:cNvSpPr>
            <a:spLocks noGrp="1"/>
          </p:cNvSpPr>
          <p:nvPr>
            <p:ph idx="1"/>
          </p:nvPr>
        </p:nvSpPr>
        <p:spPr>
          <a:xfrm>
            <a:off x="677333" y="2160589"/>
            <a:ext cx="9508657" cy="3880773"/>
          </a:xfrm>
        </p:spPr>
        <p:txBody>
          <a:bodyPr>
            <a:normAutofit/>
          </a:bodyPr>
          <a:lstStyle/>
          <a:p>
            <a:pPr algn="just">
              <a:lnSpc>
                <a:spcPct val="200000"/>
              </a:lnSpc>
            </a:pPr>
            <a:r>
              <a:rPr lang="fa-IR" dirty="0">
                <a:cs typeface="B Titr" panose="00000700000000000000" pitchFamily="2" charset="-78"/>
              </a:rPr>
              <a:t>در یک مطالعه در سال 1394قادری و همکاران به بررسی ارتباط فرسودگی شغلی </a:t>
            </a:r>
            <a:r>
              <a:rPr lang="fa-IR" sz="2000" dirty="0">
                <a:cs typeface="B Titr" panose="00000700000000000000" pitchFamily="2" charset="-78"/>
              </a:rPr>
              <a:t>و تمایل به ترک خدمت در میان پرستاران شاغل در بیمارستان های آموزشی شهر سنندج پرداختند.در این پژوهش مقطعی165 نفر شرکت داشتند که به صورت تصادفی طبقه ای از بخش های مختلف بیمارستان های آموزشی شهر سنندج انتخاب شدند.در این مطالعه از سه پرسشنامه اطلاعات شغلی،فرسودگی شغلی ماسلاچ و مقیاس پیش بینی ترک خدمت </a:t>
            </a:r>
            <a:r>
              <a:rPr lang="en-US" sz="2000" dirty="0" err="1">
                <a:cs typeface="B Titr" panose="00000700000000000000" pitchFamily="2" charset="-78"/>
              </a:rPr>
              <a:t>Hinshaw,Attwod</a:t>
            </a:r>
            <a:r>
              <a:rPr lang="fa-IR" sz="2000" dirty="0">
                <a:cs typeface="B Titr" panose="00000700000000000000" pitchFamily="2" charset="-78"/>
              </a:rPr>
              <a:t>استفاده شد .نتایج مطالعه نشان داد که ارتباط معناداری بین فرسودگی شغلی با تمایل به ترک خدمت وجود ندارد</a:t>
            </a:r>
            <a:endParaRPr lang="fa-IR" dirty="0">
              <a:cs typeface="B Titr" panose="00000700000000000000" pitchFamily="2" charset="-78"/>
            </a:endParaRPr>
          </a:p>
        </p:txBody>
      </p:sp>
    </p:spTree>
    <p:extLst>
      <p:ext uri="{BB962C8B-B14F-4D97-AF65-F5344CB8AC3E}">
        <p14:creationId xmlns:p14="http://schemas.microsoft.com/office/powerpoint/2010/main" val="3471431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B8EE10D-E871-4C5B-9B2E-60F7C3689A1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tretch/>
        </p:blipFill>
        <p:spPr>
          <a:xfrm>
            <a:off x="2147777" y="191386"/>
            <a:ext cx="6262578" cy="666661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2" name="Title 7">
            <a:extLst>
              <a:ext uri="{FF2B5EF4-FFF2-40B4-BE49-F238E27FC236}">
                <a16:creationId xmlns:a16="http://schemas.microsoft.com/office/drawing/2014/main" id="{00676B72-53CC-4B1D-8ECE-B75C618AEB78}"/>
              </a:ext>
            </a:extLst>
          </p:cNvPr>
          <p:cNvSpPr txBox="1">
            <a:spLocks/>
          </p:cNvSpPr>
          <p:nvPr/>
        </p:nvSpPr>
        <p:spPr>
          <a:xfrm>
            <a:off x="3913322" y="792126"/>
            <a:ext cx="3549121" cy="1371600"/>
          </a:xfrm>
          <a:prstGeom prst="rect">
            <a:avLst/>
          </a:prstGeom>
          <a:effectLst/>
        </p:spPr>
        <p:txBody>
          <a:bodyPr vert="horz" lIns="91440" tIns="45720" rIns="91440" bIns="45720" rtlCol="0" anchor="b">
            <a:normAutofit/>
          </a:bodyPr>
          <a:lstStyle>
            <a:lvl1pPr algn="ctr" defTabSz="457200" rtl="1" eaLnBrk="1" latinLnBrk="0" hangingPunct="1">
              <a:spcBef>
                <a:spcPct val="0"/>
              </a:spcBef>
              <a:buNone/>
              <a:defRPr sz="2400" b="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marL="0" marR="0" lvl="0" indent="0" algn="ctr" defTabSz="457200" rtl="1" eaLnBrk="1" fontAlgn="auto" latinLnBrk="0" hangingPunct="1">
              <a:lnSpc>
                <a:spcPct val="100000"/>
              </a:lnSpc>
              <a:spcBef>
                <a:spcPct val="0"/>
              </a:spcBef>
              <a:spcAft>
                <a:spcPts val="0"/>
              </a:spcAft>
              <a:buClrTx/>
              <a:buSzTx/>
              <a:buFontTx/>
              <a:buNone/>
              <a:tabLst/>
              <a:defRPr/>
            </a:pPr>
            <a:r>
              <a:rPr kumimoji="0" lang="fa-IR" sz="3600" b="1" i="0" u="none" strike="noStrike" kern="1200" cap="none" spc="0" normalizeH="0" baseline="0" noProof="0" dirty="0">
                <a:ln w="3175" cmpd="sng">
                  <a:noFill/>
                </a:ln>
                <a:solidFill>
                  <a:prstClr val="black"/>
                </a:solidFill>
                <a:effectLst/>
                <a:uLnTx/>
                <a:uFillTx/>
                <a:latin typeface="Corbel" panose="020B0503020204020204"/>
                <a:ea typeface="+mj-ea"/>
                <a:cs typeface="Tahoma" panose="020B0604030504040204" pitchFamily="34" charset="0"/>
              </a:rPr>
              <a:t>می توانید سوال بپرسید</a:t>
            </a:r>
          </a:p>
        </p:txBody>
      </p:sp>
    </p:spTree>
    <p:extLst>
      <p:ext uri="{BB962C8B-B14F-4D97-AF65-F5344CB8AC3E}">
        <p14:creationId xmlns:p14="http://schemas.microsoft.com/office/powerpoint/2010/main" val="16069628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8BDB4-1890-4537-85F1-24C554FE376F}"/>
              </a:ext>
            </a:extLst>
          </p:cNvPr>
          <p:cNvSpPr>
            <a:spLocks noGrp="1"/>
          </p:cNvSpPr>
          <p:nvPr>
            <p:ph type="title"/>
          </p:nvPr>
        </p:nvSpPr>
        <p:spPr/>
        <p:txBody>
          <a:bodyPr/>
          <a:lstStyle/>
          <a:p>
            <a:pPr algn="ctr"/>
            <a:r>
              <a:rPr lang="fa-IR" dirty="0">
                <a:cs typeface="B Titr" panose="00000700000000000000" pitchFamily="2" charset="-78"/>
              </a:rPr>
              <a:t>انواع اهداف پژوهش</a:t>
            </a:r>
          </a:p>
        </p:txBody>
      </p:sp>
      <p:sp>
        <p:nvSpPr>
          <p:cNvPr id="3" name="Content Placeholder 2">
            <a:extLst>
              <a:ext uri="{FF2B5EF4-FFF2-40B4-BE49-F238E27FC236}">
                <a16:creationId xmlns:a16="http://schemas.microsoft.com/office/drawing/2014/main" id="{BE4D2D04-A0C9-4D18-B2D4-72045D22FBA4}"/>
              </a:ext>
            </a:extLst>
          </p:cNvPr>
          <p:cNvSpPr>
            <a:spLocks noGrp="1"/>
          </p:cNvSpPr>
          <p:nvPr>
            <p:ph idx="1"/>
          </p:nvPr>
        </p:nvSpPr>
        <p:spPr/>
        <p:txBody>
          <a:bodyPr>
            <a:normAutofit/>
          </a:bodyPr>
          <a:lstStyle/>
          <a:p>
            <a:pPr marL="0" indent="0">
              <a:lnSpc>
                <a:spcPct val="200000"/>
              </a:lnSpc>
              <a:buNone/>
            </a:pPr>
            <a:r>
              <a:rPr lang="fa-IR" sz="2400" dirty="0">
                <a:cs typeface="B Titr" panose="00000700000000000000" pitchFamily="2" charset="-78"/>
              </a:rPr>
              <a:t>هدف کلی</a:t>
            </a:r>
          </a:p>
          <a:p>
            <a:pPr marL="0" indent="0">
              <a:lnSpc>
                <a:spcPct val="200000"/>
              </a:lnSpc>
              <a:buNone/>
            </a:pPr>
            <a:r>
              <a:rPr lang="fa-IR" sz="2400" dirty="0">
                <a:cs typeface="B Titr" panose="00000700000000000000" pitchFamily="2" charset="-78"/>
              </a:rPr>
              <a:t>اهداف ویژه</a:t>
            </a:r>
          </a:p>
          <a:p>
            <a:pPr marL="0" indent="0">
              <a:lnSpc>
                <a:spcPct val="200000"/>
              </a:lnSpc>
              <a:buNone/>
            </a:pPr>
            <a:r>
              <a:rPr lang="fa-IR" sz="2400" dirty="0">
                <a:cs typeface="B Titr" panose="00000700000000000000" pitchFamily="2" charset="-78"/>
              </a:rPr>
              <a:t>اهداف کاربردی</a:t>
            </a:r>
          </a:p>
        </p:txBody>
      </p:sp>
    </p:spTree>
    <p:extLst>
      <p:ext uri="{BB962C8B-B14F-4D97-AF65-F5344CB8AC3E}">
        <p14:creationId xmlns:p14="http://schemas.microsoft.com/office/powerpoint/2010/main" val="3186547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0EEE2-4642-49B5-93B9-0C90FBDDE00C}"/>
              </a:ext>
            </a:extLst>
          </p:cNvPr>
          <p:cNvSpPr>
            <a:spLocks noGrp="1"/>
          </p:cNvSpPr>
          <p:nvPr>
            <p:ph type="title"/>
          </p:nvPr>
        </p:nvSpPr>
        <p:spPr/>
        <p:txBody>
          <a:bodyPr/>
          <a:lstStyle/>
          <a:p>
            <a:pPr algn="ctr"/>
            <a:r>
              <a:rPr lang="fa-IR" dirty="0">
                <a:cs typeface="B Titr" panose="00000700000000000000" pitchFamily="2" charset="-78"/>
              </a:rPr>
              <a:t>هدف کلی</a:t>
            </a:r>
          </a:p>
        </p:txBody>
      </p:sp>
      <p:sp>
        <p:nvSpPr>
          <p:cNvPr id="3" name="Content Placeholder 2">
            <a:extLst>
              <a:ext uri="{FF2B5EF4-FFF2-40B4-BE49-F238E27FC236}">
                <a16:creationId xmlns:a16="http://schemas.microsoft.com/office/drawing/2014/main" id="{594501B6-1BB8-4769-BFDF-A7C6D072B3CE}"/>
              </a:ext>
            </a:extLst>
          </p:cNvPr>
          <p:cNvSpPr>
            <a:spLocks noGrp="1"/>
          </p:cNvSpPr>
          <p:nvPr>
            <p:ph idx="1"/>
          </p:nvPr>
        </p:nvSpPr>
        <p:spPr/>
        <p:txBody>
          <a:bodyPr>
            <a:normAutofit/>
          </a:bodyPr>
          <a:lstStyle/>
          <a:p>
            <a:r>
              <a:rPr lang="fa-IR" sz="2400" dirty="0">
                <a:cs typeface="B Titr" panose="00000700000000000000" pitchFamily="2" charset="-78"/>
              </a:rPr>
              <a:t>هدف کلی منطبق با عنوان تحقیق است. به عبارت دیگر هدف کلی همان موضوع پژوهش است که بصورت افعال رفتاری ( مانند کلمه</a:t>
            </a:r>
            <a:r>
              <a:rPr lang="fa-IR" sz="2400" dirty="0">
                <a:highlight>
                  <a:srgbClr val="FFFF00"/>
                </a:highlight>
                <a:cs typeface="B Titr" panose="00000700000000000000" pitchFamily="2" charset="-78"/>
              </a:rPr>
              <a:t> تعیین/ مقایسه و ..</a:t>
            </a:r>
            <a:r>
              <a:rPr lang="fa-IR" sz="2400" dirty="0">
                <a:cs typeface="B Titr" panose="00000700000000000000" pitchFamily="2" charset="-78"/>
              </a:rPr>
              <a:t>) بیان می شود. </a:t>
            </a:r>
          </a:p>
          <a:p>
            <a:r>
              <a:rPr lang="fa-IR" sz="2400" dirty="0">
                <a:highlight>
                  <a:srgbClr val="FFFF00"/>
                </a:highlight>
                <a:cs typeface="B Titr" panose="00000700000000000000" pitchFamily="2" charset="-78"/>
              </a:rPr>
              <a:t>در هدف کلی باید مشخص شود که: چه متغیرهایی قرار است اندازه گیری شود؟ مطالعه بر روی چه کسانی انجام می شود؟چه وقت انجام می شود؟ در کجا انجام می شود؟ </a:t>
            </a:r>
          </a:p>
        </p:txBody>
      </p:sp>
    </p:spTree>
    <p:extLst>
      <p:ext uri="{BB962C8B-B14F-4D97-AF65-F5344CB8AC3E}">
        <p14:creationId xmlns:p14="http://schemas.microsoft.com/office/powerpoint/2010/main" val="3250486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E08E5-6EF7-4B82-ACB6-E30B4AE2F309}"/>
              </a:ext>
            </a:extLst>
          </p:cNvPr>
          <p:cNvSpPr>
            <a:spLocks noGrp="1"/>
          </p:cNvSpPr>
          <p:nvPr>
            <p:ph type="title"/>
          </p:nvPr>
        </p:nvSpPr>
        <p:spPr/>
        <p:txBody>
          <a:bodyPr/>
          <a:lstStyle/>
          <a:p>
            <a:pPr algn="ctr"/>
            <a:r>
              <a:rPr lang="fa-IR" dirty="0">
                <a:cs typeface="B Titr" panose="00000700000000000000" pitchFamily="2" charset="-78"/>
              </a:rPr>
              <a:t>اهداف ویژه یا اختصاصی</a:t>
            </a:r>
          </a:p>
        </p:txBody>
      </p:sp>
      <p:sp>
        <p:nvSpPr>
          <p:cNvPr id="3" name="Content Placeholder 2">
            <a:extLst>
              <a:ext uri="{FF2B5EF4-FFF2-40B4-BE49-F238E27FC236}">
                <a16:creationId xmlns:a16="http://schemas.microsoft.com/office/drawing/2014/main" id="{15E70432-A47A-4E33-A797-033221A2CB61}"/>
              </a:ext>
            </a:extLst>
          </p:cNvPr>
          <p:cNvSpPr>
            <a:spLocks noGrp="1"/>
          </p:cNvSpPr>
          <p:nvPr>
            <p:ph idx="1"/>
          </p:nvPr>
        </p:nvSpPr>
        <p:spPr>
          <a:xfrm>
            <a:off x="879352" y="2064896"/>
            <a:ext cx="8596668" cy="3880773"/>
          </a:xfrm>
        </p:spPr>
        <p:txBody>
          <a:bodyPr>
            <a:normAutofit/>
          </a:bodyPr>
          <a:lstStyle/>
          <a:p>
            <a:r>
              <a:rPr lang="fa-IR" sz="2400" dirty="0">
                <a:cs typeface="B Titr" panose="00000700000000000000" pitchFamily="2" charset="-78"/>
              </a:rPr>
              <a:t>اگر هدف کلی مطالعه را به </a:t>
            </a:r>
            <a:r>
              <a:rPr lang="fa-IR" sz="2400" dirty="0">
                <a:highlight>
                  <a:srgbClr val="FFFF00"/>
                </a:highlight>
                <a:cs typeface="B Titr" panose="00000700000000000000" pitchFamily="2" charset="-78"/>
              </a:rPr>
              <a:t>اجزای کوچک تر و قابل اندازه گیری </a:t>
            </a:r>
            <a:r>
              <a:rPr lang="fa-IR" sz="2400" dirty="0">
                <a:cs typeface="B Titr" panose="00000700000000000000" pitchFamily="2" charset="-78"/>
              </a:rPr>
              <a:t>تجزیه کنیم اهداف ویژه حاصل می شود. </a:t>
            </a:r>
          </a:p>
          <a:p>
            <a:r>
              <a:rPr lang="fa-IR" sz="2400" dirty="0">
                <a:cs typeface="B Titr" panose="00000700000000000000" pitchFamily="2" charset="-78"/>
              </a:rPr>
              <a:t>اهداف ویژه بایستی آنقدر کامل باشند که خود بتوانند ی</a:t>
            </a:r>
            <a:r>
              <a:rPr lang="fa-IR" sz="2400" dirty="0">
                <a:solidFill>
                  <a:srgbClr val="FF0000"/>
                </a:solidFill>
                <a:cs typeface="B Titr" panose="00000700000000000000" pitchFamily="2" charset="-78"/>
              </a:rPr>
              <a:t>ک موضوع تحقیق مستقل در راستای هدف کلی را تشکیل دهند </a:t>
            </a:r>
            <a:r>
              <a:rPr lang="fa-IR" sz="2400" dirty="0">
                <a:cs typeface="B Titr" panose="00000700000000000000" pitchFamily="2" charset="-78"/>
              </a:rPr>
              <a:t>و در عین حال </a:t>
            </a:r>
            <a:r>
              <a:rPr lang="fa-IR" sz="2400" dirty="0">
                <a:solidFill>
                  <a:srgbClr val="FF0000"/>
                </a:solidFill>
                <a:cs typeface="B Titr" panose="00000700000000000000" pitchFamily="2" charset="-78"/>
              </a:rPr>
              <a:t>خارج از موضوع تحقیق نیز نباشند</a:t>
            </a:r>
            <a:r>
              <a:rPr lang="fa-IR" sz="2400" dirty="0">
                <a:cs typeface="B Titr" panose="00000700000000000000" pitchFamily="2" charset="-78"/>
              </a:rPr>
              <a:t>.</a:t>
            </a:r>
          </a:p>
          <a:p>
            <a:r>
              <a:rPr lang="fa-IR" sz="2400" dirty="0">
                <a:highlight>
                  <a:srgbClr val="FFFF00"/>
                </a:highlight>
                <a:cs typeface="B Titr" panose="00000700000000000000" pitchFamily="2" charset="-78"/>
              </a:rPr>
              <a:t>اهداف اختصاصی نشان می دهد چه چیزی قرار است ارزیابی یا مقایسه شود</a:t>
            </a:r>
            <a:r>
              <a:rPr lang="fa-IR" sz="2400" dirty="0">
                <a:cs typeface="B Titr" panose="00000700000000000000" pitchFamily="2" charset="-78"/>
              </a:rPr>
              <a:t>.</a:t>
            </a:r>
          </a:p>
          <a:p>
            <a:r>
              <a:rPr lang="fa-IR" sz="2400" dirty="0">
                <a:cs typeface="B Titr" panose="00000700000000000000" pitchFamily="2" charset="-78"/>
              </a:rPr>
              <a:t> در اهداف ویژه مطالعات توصیفی بهتر است زمان و مکان پژوهش هم ذکر شود.</a:t>
            </a:r>
          </a:p>
        </p:txBody>
      </p:sp>
    </p:spTree>
    <p:extLst>
      <p:ext uri="{BB962C8B-B14F-4D97-AF65-F5344CB8AC3E}">
        <p14:creationId xmlns:p14="http://schemas.microsoft.com/office/powerpoint/2010/main" val="3860814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78E11-3084-43A0-A609-1A9BF2D7C698}"/>
              </a:ext>
            </a:extLst>
          </p:cNvPr>
          <p:cNvSpPr>
            <a:spLocks noGrp="1"/>
          </p:cNvSpPr>
          <p:nvPr>
            <p:ph type="title"/>
          </p:nvPr>
        </p:nvSpPr>
        <p:spPr/>
        <p:txBody>
          <a:bodyPr>
            <a:normAutofit/>
          </a:bodyPr>
          <a:lstStyle/>
          <a:p>
            <a:pPr algn="r"/>
            <a:r>
              <a:rPr lang="fa-IR" sz="2400" dirty="0">
                <a:solidFill>
                  <a:srgbClr val="FF0000"/>
                </a:solidFill>
                <a:cs typeface="B Titr" panose="00000700000000000000" pitchFamily="2" charset="-78"/>
              </a:rPr>
              <a:t>مثال اول:</a:t>
            </a:r>
            <a:br>
              <a:rPr lang="fa-IR" sz="2400" dirty="0">
                <a:cs typeface="B Titr" panose="00000700000000000000" pitchFamily="2" charset="-78"/>
              </a:rPr>
            </a:br>
            <a:r>
              <a:rPr lang="fa-IR" sz="2400" dirty="0">
                <a:cs typeface="B Titr" panose="00000700000000000000" pitchFamily="2" charset="-78"/>
              </a:rPr>
              <a:t> </a:t>
            </a:r>
            <a:r>
              <a:rPr lang="fa-IR" sz="2400" dirty="0">
                <a:solidFill>
                  <a:srgbClr val="FF0000"/>
                </a:solidFill>
                <a:cs typeface="B Titr" panose="00000700000000000000" pitchFamily="2" charset="-78"/>
              </a:rPr>
              <a:t>عنوان :</a:t>
            </a:r>
            <a:r>
              <a:rPr lang="fa-IR" sz="2400" dirty="0">
                <a:solidFill>
                  <a:srgbClr val="FF0000"/>
                </a:solidFill>
                <a:highlight>
                  <a:srgbClr val="FFFF00"/>
                </a:highlight>
                <a:cs typeface="B Titr" panose="00000700000000000000" pitchFamily="2" charset="-78"/>
              </a:rPr>
              <a:t> بررسی وضعیت </a:t>
            </a:r>
            <a:r>
              <a:rPr lang="ar-SA" sz="2400" dirty="0">
                <a:solidFill>
                  <a:srgbClr val="FF0000"/>
                </a:solidFill>
                <a:effectLst/>
                <a:latin typeface="Tahoma" panose="020B0604030504040204" pitchFamily="34" charset="0"/>
                <a:ea typeface="Times New Roman" panose="02020603050405020304" pitchFamily="18" charset="0"/>
                <a:cs typeface="B Titr" panose="00000700000000000000" pitchFamily="2" charset="-78"/>
              </a:rPr>
              <a:t>کیفیت زندگی نوجوانان 18-15 سال در حال تحصیل در دبیرستان های شهر زنجان سال </a:t>
            </a:r>
            <a:r>
              <a:rPr lang="fa-IR" sz="2400" dirty="0">
                <a:solidFill>
                  <a:srgbClr val="FF0000"/>
                </a:solidFill>
                <a:effectLst/>
                <a:latin typeface="Tahoma" panose="020B0604030504040204" pitchFamily="34" charset="0"/>
                <a:ea typeface="Times New Roman" panose="02020603050405020304" pitchFamily="18" charset="0"/>
                <a:cs typeface="B Titr" panose="00000700000000000000" pitchFamily="2" charset="-78"/>
              </a:rPr>
              <a:t>1401</a:t>
            </a:r>
            <a:endParaRPr lang="fa-IR" sz="2400" dirty="0">
              <a:solidFill>
                <a:srgbClr val="FF0000"/>
              </a:solidFill>
              <a:cs typeface="B Titr" panose="00000700000000000000" pitchFamily="2" charset="-78"/>
            </a:endParaRPr>
          </a:p>
        </p:txBody>
      </p:sp>
      <p:sp>
        <p:nvSpPr>
          <p:cNvPr id="3" name="Content Placeholder 2">
            <a:extLst>
              <a:ext uri="{FF2B5EF4-FFF2-40B4-BE49-F238E27FC236}">
                <a16:creationId xmlns:a16="http://schemas.microsoft.com/office/drawing/2014/main" id="{E46A076E-09B1-4254-B2F2-62F725F970E0}"/>
              </a:ext>
            </a:extLst>
          </p:cNvPr>
          <p:cNvSpPr>
            <a:spLocks noGrp="1"/>
          </p:cNvSpPr>
          <p:nvPr>
            <p:ph idx="1"/>
          </p:nvPr>
        </p:nvSpPr>
        <p:spPr>
          <a:xfrm>
            <a:off x="276447" y="2160590"/>
            <a:ext cx="10249786" cy="3793644"/>
          </a:xfrm>
        </p:spPr>
        <p:txBody>
          <a:bodyPr>
            <a:normAutofit fontScale="92500" lnSpcReduction="10000"/>
          </a:bodyPr>
          <a:lstStyle/>
          <a:p>
            <a:r>
              <a:rPr lang="fa-IR" sz="2100" dirty="0">
                <a:cs typeface="B Titr" panose="00000700000000000000" pitchFamily="2" charset="-78"/>
              </a:rPr>
              <a:t>هدف کلی: </a:t>
            </a:r>
            <a:r>
              <a:rPr lang="ar-SA" sz="2100" dirty="0">
                <a:solidFill>
                  <a:srgbClr val="FF0000"/>
                </a:solidFill>
                <a:effectLst/>
                <a:highlight>
                  <a:srgbClr val="FFFF00"/>
                </a:highlight>
                <a:latin typeface="Tahoma" panose="020B0604030504040204" pitchFamily="34" charset="0"/>
                <a:ea typeface="Times New Roman" panose="02020603050405020304" pitchFamily="18" charset="0"/>
                <a:cs typeface="B Titr" panose="00000700000000000000" pitchFamily="2" charset="-78"/>
              </a:rPr>
              <a:t>تعیین</a:t>
            </a:r>
            <a:r>
              <a:rPr lang="fa-IR" sz="2100" dirty="0">
                <a:solidFill>
                  <a:srgbClr val="FF0000"/>
                </a:solidFill>
                <a:effectLst/>
                <a:highlight>
                  <a:srgbClr val="FFFF00"/>
                </a:highlight>
                <a:latin typeface="Tahoma" panose="020B0604030504040204" pitchFamily="34" charset="0"/>
                <a:ea typeface="Times New Roman" panose="02020603050405020304" pitchFamily="18" charset="0"/>
                <a:cs typeface="B Titr" panose="00000700000000000000" pitchFamily="2" charset="-78"/>
              </a:rPr>
              <a:t> وضعیت</a:t>
            </a:r>
            <a:r>
              <a:rPr lang="ar-SA" sz="2100" dirty="0">
                <a:effectLst/>
                <a:latin typeface="Tahoma" panose="020B0604030504040204" pitchFamily="34" charset="0"/>
                <a:ea typeface="Times New Roman" panose="02020603050405020304" pitchFamily="18" charset="0"/>
                <a:cs typeface="B Titr" panose="00000700000000000000" pitchFamily="2" charset="-78"/>
              </a:rPr>
              <a:t> کیفیت زندگی نوجوانان 18-15 سال در حال تحصیل در دبیرستان های شهر زنجان سال </a:t>
            </a:r>
            <a:r>
              <a:rPr lang="fa-IR" sz="2100" dirty="0">
                <a:effectLst/>
                <a:latin typeface="Tahoma" panose="020B0604030504040204" pitchFamily="34" charset="0"/>
                <a:ea typeface="Times New Roman" panose="02020603050405020304" pitchFamily="18" charset="0"/>
                <a:cs typeface="B Titr" panose="00000700000000000000" pitchFamily="2" charset="-78"/>
              </a:rPr>
              <a:t>1401</a:t>
            </a:r>
            <a:endParaRPr lang="en-US" sz="2100" dirty="0">
              <a:effectLst/>
              <a:latin typeface="Univers" panose="020B0503020202020204" pitchFamily="34" charset="0"/>
              <a:ea typeface="Times New Roman" panose="02020603050405020304" pitchFamily="18" charset="0"/>
              <a:cs typeface="B Titr" panose="00000700000000000000" pitchFamily="2" charset="-78"/>
            </a:endParaRPr>
          </a:p>
          <a:p>
            <a:r>
              <a:rPr lang="fa-IR" sz="2100" dirty="0">
                <a:cs typeface="B Titr" panose="00000700000000000000" pitchFamily="2" charset="-78"/>
              </a:rPr>
              <a:t>اهداف ویژه:</a:t>
            </a:r>
          </a:p>
          <a:p>
            <a:pPr marL="0" marR="0" algn="r" rtl="1">
              <a:lnSpc>
                <a:spcPct val="200000"/>
              </a:lnSpc>
              <a:spcBef>
                <a:spcPts val="0"/>
              </a:spcBef>
              <a:spcAft>
                <a:spcPts val="0"/>
              </a:spcAft>
            </a:pPr>
            <a:r>
              <a:rPr lang="fa-IR" sz="2100" dirty="0">
                <a:effectLst/>
                <a:latin typeface="Times New Roman" panose="02020603050405020304" pitchFamily="18" charset="0"/>
                <a:ea typeface="Times New Roman" panose="02020603050405020304" pitchFamily="18" charset="0"/>
                <a:cs typeface="B Titr" panose="00000700000000000000" pitchFamily="2" charset="-78"/>
              </a:rPr>
              <a:t>تعیین میانگین کیفیت زندگی  نوجوانان 18-15 سال در حال تحصیل در دبیرستان های شهر زنجان سال 1401</a:t>
            </a:r>
            <a:endParaRPr lang="en-US" sz="2100" dirty="0">
              <a:effectLst/>
              <a:latin typeface="Univers" panose="020B0503020202020204" pitchFamily="34" charset="0"/>
              <a:ea typeface="Times New Roman" panose="02020603050405020304" pitchFamily="18" charset="0"/>
              <a:cs typeface="B Titr" panose="00000700000000000000" pitchFamily="2" charset="-78"/>
            </a:endParaRPr>
          </a:p>
          <a:p>
            <a:pPr marL="0" marR="0" algn="r" rtl="1">
              <a:lnSpc>
                <a:spcPct val="200000"/>
              </a:lnSpc>
              <a:spcBef>
                <a:spcPts val="0"/>
              </a:spcBef>
              <a:spcAft>
                <a:spcPts val="0"/>
              </a:spcAft>
            </a:pPr>
            <a:r>
              <a:rPr lang="fa-IR" sz="2100" dirty="0">
                <a:effectLst/>
                <a:latin typeface="Times New Roman" panose="02020603050405020304" pitchFamily="18" charset="0"/>
                <a:ea typeface="Times New Roman" panose="02020603050405020304" pitchFamily="18" charset="0"/>
                <a:cs typeface="B Titr" panose="00000700000000000000" pitchFamily="2" charset="-78"/>
              </a:rPr>
              <a:t>تعیین میانگین کیفیت زندگی نوجوانان 18-15 سال در حال تحصیل در دبیرستان های شهر زنجان بر حسب جنس</a:t>
            </a:r>
          </a:p>
          <a:p>
            <a:pPr marL="0">
              <a:lnSpc>
                <a:spcPct val="200000"/>
              </a:lnSpc>
              <a:spcBef>
                <a:spcPts val="0"/>
              </a:spcBef>
            </a:pPr>
            <a:r>
              <a:rPr lang="fa-IR" sz="2100" dirty="0">
                <a:effectLst/>
                <a:latin typeface="Times New Roman" panose="02020603050405020304" pitchFamily="18" charset="0"/>
                <a:ea typeface="Times New Roman" panose="02020603050405020304" pitchFamily="18" charset="0"/>
                <a:cs typeface="B Titr" panose="00000700000000000000" pitchFamily="2" charset="-78"/>
              </a:rPr>
              <a:t>تعیین میانگین کیفیت زندگی نوجوانان 18-15 سال در حال تحصیل در دبیرستان های شهر زنجان بر حسب سن</a:t>
            </a:r>
          </a:p>
          <a:p>
            <a:pPr marL="0">
              <a:lnSpc>
                <a:spcPct val="200000"/>
              </a:lnSpc>
              <a:spcBef>
                <a:spcPts val="0"/>
              </a:spcBef>
            </a:pPr>
            <a:r>
              <a:rPr lang="fa-IR" sz="2100" dirty="0">
                <a:effectLst/>
                <a:latin typeface="Times New Roman" panose="02020603050405020304" pitchFamily="18" charset="0"/>
                <a:ea typeface="Times New Roman" panose="02020603050405020304" pitchFamily="18" charset="0"/>
                <a:cs typeface="B Titr" panose="00000700000000000000" pitchFamily="2" charset="-78"/>
              </a:rPr>
              <a:t>تعیین میانگین کیفیت زندگی نوجوانان 18-15 سال در حال تحصیل در دبیرستان های شهر زنجان بر حسب شغل والدین</a:t>
            </a:r>
            <a:endParaRPr lang="en-US" sz="2100" dirty="0">
              <a:effectLst/>
              <a:latin typeface="Univers" panose="020B0503020202020204" pitchFamily="34" charset="0"/>
              <a:ea typeface="Times New Roman" panose="02020603050405020304" pitchFamily="18" charset="0"/>
              <a:cs typeface="B Titr" panose="00000700000000000000" pitchFamily="2" charset="-78"/>
            </a:endParaRPr>
          </a:p>
          <a:p>
            <a:pPr marL="0">
              <a:lnSpc>
                <a:spcPct val="200000"/>
              </a:lnSpc>
              <a:spcBef>
                <a:spcPts val="0"/>
              </a:spcBef>
            </a:pPr>
            <a:endParaRPr lang="en-US" sz="1800" dirty="0">
              <a:effectLst/>
              <a:latin typeface="Univers" panose="020B0503020202020204" pitchFamily="34" charset="0"/>
              <a:ea typeface="Times New Roman" panose="02020603050405020304" pitchFamily="18" charset="0"/>
              <a:cs typeface="B Titr" panose="00000700000000000000" pitchFamily="2" charset="-78"/>
            </a:endParaRPr>
          </a:p>
          <a:p>
            <a:pPr marL="0" marR="0" algn="r" rtl="1">
              <a:lnSpc>
                <a:spcPct val="200000"/>
              </a:lnSpc>
              <a:spcBef>
                <a:spcPts val="0"/>
              </a:spcBef>
              <a:spcAft>
                <a:spcPts val="0"/>
              </a:spcAft>
            </a:pPr>
            <a:endParaRPr lang="en-US" sz="1800" dirty="0">
              <a:effectLst/>
              <a:latin typeface="Univers" panose="020B0503020202020204" pitchFamily="34" charset="0"/>
              <a:ea typeface="Times New Roman" panose="02020603050405020304" pitchFamily="18" charset="0"/>
              <a:cs typeface="B Titr" panose="00000700000000000000" pitchFamily="2" charset="-78"/>
            </a:endParaRPr>
          </a:p>
        </p:txBody>
      </p:sp>
    </p:spTree>
    <p:extLst>
      <p:ext uri="{BB962C8B-B14F-4D97-AF65-F5344CB8AC3E}">
        <p14:creationId xmlns:p14="http://schemas.microsoft.com/office/powerpoint/2010/main" val="19895322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8D254-19CC-448A-85F1-DD3D90CA1668}"/>
              </a:ext>
            </a:extLst>
          </p:cNvPr>
          <p:cNvSpPr>
            <a:spLocks noGrp="1"/>
          </p:cNvSpPr>
          <p:nvPr>
            <p:ph type="title"/>
          </p:nvPr>
        </p:nvSpPr>
        <p:spPr/>
        <p:txBody>
          <a:bodyPr/>
          <a:lstStyle/>
          <a:p>
            <a:pPr algn="ctr"/>
            <a:r>
              <a:rPr lang="fa-IR" dirty="0">
                <a:solidFill>
                  <a:srgbClr val="C00000"/>
                </a:solidFill>
                <a:cs typeface="B Titr" panose="00000700000000000000" pitchFamily="2" charset="-78"/>
              </a:rPr>
              <a:t>اهداف کاربردی</a:t>
            </a:r>
          </a:p>
        </p:txBody>
      </p:sp>
      <p:sp>
        <p:nvSpPr>
          <p:cNvPr id="3" name="Content Placeholder 2">
            <a:extLst>
              <a:ext uri="{FF2B5EF4-FFF2-40B4-BE49-F238E27FC236}">
                <a16:creationId xmlns:a16="http://schemas.microsoft.com/office/drawing/2014/main" id="{182EBAA5-96D1-4B1E-B452-412B5A4D5EA8}"/>
              </a:ext>
            </a:extLst>
          </p:cNvPr>
          <p:cNvSpPr>
            <a:spLocks noGrp="1"/>
          </p:cNvSpPr>
          <p:nvPr>
            <p:ph idx="1"/>
          </p:nvPr>
        </p:nvSpPr>
        <p:spPr/>
        <p:txBody>
          <a:bodyPr>
            <a:normAutofit/>
          </a:bodyPr>
          <a:lstStyle/>
          <a:p>
            <a:pPr marL="0" indent="0">
              <a:lnSpc>
                <a:spcPct val="150000"/>
              </a:lnSpc>
              <a:buNone/>
            </a:pPr>
            <a:r>
              <a:rPr lang="fa-IR" sz="2400" dirty="0">
                <a:cs typeface="B Titr" panose="00000700000000000000" pitchFamily="2" charset="-78"/>
              </a:rPr>
              <a:t>هدف کاربردی به ما نشان می دهد با انجام این پژوهش چه چیزی را می آموزیم؟ و کاربرد یافته ها با کدامیک ازمقاصد بهداشتی جامعه هدف مرتبط است؟</a:t>
            </a:r>
          </a:p>
          <a:p>
            <a:pPr marL="0" indent="0">
              <a:lnSpc>
                <a:spcPct val="150000"/>
              </a:lnSpc>
              <a:buNone/>
            </a:pPr>
            <a:r>
              <a:rPr lang="fa-IR" sz="2400" dirty="0">
                <a:cs typeface="B Titr" panose="00000700000000000000" pitchFamily="2" charset="-78"/>
              </a:rPr>
              <a:t>منظور اهدافی است که در کوتاه مدت با درازمدت می توان با انجام این تحقیق دست یافت.</a:t>
            </a:r>
          </a:p>
        </p:txBody>
      </p:sp>
    </p:spTree>
    <p:extLst>
      <p:ext uri="{BB962C8B-B14F-4D97-AF65-F5344CB8AC3E}">
        <p14:creationId xmlns:p14="http://schemas.microsoft.com/office/powerpoint/2010/main" val="3945999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50465-1E6D-47A5-BC17-447A2284E010}"/>
              </a:ext>
            </a:extLst>
          </p:cNvPr>
          <p:cNvSpPr>
            <a:spLocks noGrp="1"/>
          </p:cNvSpPr>
          <p:nvPr>
            <p:ph type="title"/>
          </p:nvPr>
        </p:nvSpPr>
        <p:spPr/>
        <p:txBody>
          <a:bodyPr/>
          <a:lstStyle/>
          <a:p>
            <a:pPr algn="ctr"/>
            <a:r>
              <a:rPr lang="fa-IR" b="1" dirty="0"/>
              <a:t>مثال</a:t>
            </a:r>
          </a:p>
        </p:txBody>
      </p:sp>
      <p:sp>
        <p:nvSpPr>
          <p:cNvPr id="3" name="Content Placeholder 2">
            <a:extLst>
              <a:ext uri="{FF2B5EF4-FFF2-40B4-BE49-F238E27FC236}">
                <a16:creationId xmlns:a16="http://schemas.microsoft.com/office/drawing/2014/main" id="{DB68E1E6-2F90-4599-B028-5D22C075249E}"/>
              </a:ext>
            </a:extLst>
          </p:cNvPr>
          <p:cNvSpPr>
            <a:spLocks noGrp="1"/>
          </p:cNvSpPr>
          <p:nvPr>
            <p:ph idx="1"/>
          </p:nvPr>
        </p:nvSpPr>
        <p:spPr/>
        <p:txBody>
          <a:bodyPr>
            <a:normAutofit/>
          </a:bodyPr>
          <a:lstStyle/>
          <a:p>
            <a:pPr algn="just">
              <a:lnSpc>
                <a:spcPct val="150000"/>
              </a:lnSpc>
            </a:pPr>
            <a:r>
              <a:rPr lang="fa-IR" sz="2400" dirty="0">
                <a:effectLst/>
                <a:latin typeface="Times New Roman" panose="02020603050405020304" pitchFamily="18" charset="0"/>
                <a:ea typeface="Times New Roman" panose="02020603050405020304" pitchFamily="18" charset="0"/>
                <a:cs typeface="B Titr" panose="00000700000000000000" pitchFamily="2" charset="-78"/>
              </a:rPr>
              <a:t>جمع آوری اطلاعات پایه در خصوص میزان فرسودگی شغلی و  ارتباط آن  با تمایل به ترک حرفه در </a:t>
            </a:r>
            <a:r>
              <a:rPr lang="fa-IR" sz="2400" dirty="0">
                <a:effectLst/>
                <a:latin typeface="Tahoma" panose="020B0604030504040204" pitchFamily="34" charset="0"/>
                <a:ea typeface="Times New Roman" panose="02020603050405020304" pitchFamily="18" charset="0"/>
                <a:cs typeface="B Titr" panose="00000700000000000000" pitchFamily="2" charset="-78"/>
              </a:rPr>
              <a:t>ماماهای شاغل در بیمارستان های آموزشی شهر زنجان و ارائه مستندات مربوطه به مسئولین جهت برنامه ریزی در جهت ارتقای سلامت کارکنان به ویژه ماماها در دوران کووید-19</a:t>
            </a:r>
            <a:endParaRPr lang="en-US" sz="2400" dirty="0">
              <a:effectLst/>
              <a:latin typeface="Univers" panose="020B0503020202020204" pitchFamily="34" charset="0"/>
              <a:ea typeface="Times New Roman" panose="02020603050405020304" pitchFamily="18" charset="0"/>
              <a:cs typeface="B Titr" panose="00000700000000000000" pitchFamily="2" charset="-78"/>
            </a:endParaRPr>
          </a:p>
          <a:p>
            <a:pPr algn="just"/>
            <a:endParaRPr lang="fa-IR" sz="2400" dirty="0">
              <a:cs typeface="B Titr" panose="00000700000000000000" pitchFamily="2" charset="-78"/>
            </a:endParaRPr>
          </a:p>
        </p:txBody>
      </p:sp>
    </p:spTree>
    <p:extLst>
      <p:ext uri="{BB962C8B-B14F-4D97-AF65-F5344CB8AC3E}">
        <p14:creationId xmlns:p14="http://schemas.microsoft.com/office/powerpoint/2010/main" val="3834954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E0A40-0EA8-47B7-AC17-FDF20C50390B}"/>
              </a:ext>
            </a:extLst>
          </p:cNvPr>
          <p:cNvSpPr>
            <a:spLocks noGrp="1"/>
          </p:cNvSpPr>
          <p:nvPr>
            <p:ph type="title"/>
          </p:nvPr>
        </p:nvSpPr>
        <p:spPr/>
        <p:txBody>
          <a:bodyPr/>
          <a:lstStyle/>
          <a:p>
            <a:pPr algn="ctr"/>
            <a:r>
              <a:rPr lang="fa-IR" dirty="0">
                <a:solidFill>
                  <a:srgbClr val="C00000"/>
                </a:solidFill>
                <a:cs typeface="B Titr" panose="00000700000000000000" pitchFamily="2" charset="-78"/>
              </a:rPr>
              <a:t>سوال پژوهش</a:t>
            </a:r>
          </a:p>
        </p:txBody>
      </p:sp>
      <p:sp>
        <p:nvSpPr>
          <p:cNvPr id="3" name="Content Placeholder 2">
            <a:extLst>
              <a:ext uri="{FF2B5EF4-FFF2-40B4-BE49-F238E27FC236}">
                <a16:creationId xmlns:a16="http://schemas.microsoft.com/office/drawing/2014/main" id="{C2827F75-D4DC-478B-A027-F707D4B7BBFE}"/>
              </a:ext>
            </a:extLst>
          </p:cNvPr>
          <p:cNvSpPr>
            <a:spLocks noGrp="1"/>
          </p:cNvSpPr>
          <p:nvPr>
            <p:ph idx="1"/>
          </p:nvPr>
        </p:nvSpPr>
        <p:spPr/>
        <p:txBody>
          <a:bodyPr/>
          <a:lstStyle/>
          <a:p>
            <a:r>
              <a:rPr lang="fa-IR" sz="2400" dirty="0">
                <a:cs typeface="B Titr" panose="00000700000000000000" pitchFamily="2" charset="-78"/>
              </a:rPr>
              <a:t>در تحقیقات توصیفی و تحقیقات تک متغیری فرضیه وجود ندارد. </a:t>
            </a:r>
          </a:p>
          <a:p>
            <a:r>
              <a:rPr lang="fa-IR" sz="2400" dirty="0">
                <a:cs typeface="B Titr" panose="00000700000000000000" pitchFamily="2" charset="-78"/>
              </a:rPr>
              <a:t>این گونه مطالعات سوالات تحقیق را هدایت می نمایند. </a:t>
            </a:r>
          </a:p>
          <a:p>
            <a:r>
              <a:rPr lang="fa-IR" sz="2400" dirty="0">
                <a:highlight>
                  <a:srgbClr val="FFFF00"/>
                </a:highlight>
                <a:cs typeface="B Titr" panose="00000700000000000000" pitchFamily="2" charset="-78"/>
              </a:rPr>
              <a:t>سوالات از اهداف پژوهش مشتق شده و نتیجه پژوهش، پاسخ به سوالات است</a:t>
            </a:r>
            <a:r>
              <a:rPr lang="fa-IR" sz="2400" dirty="0">
                <a:cs typeface="B Titr" panose="00000700000000000000" pitchFamily="2" charset="-78"/>
              </a:rPr>
              <a:t>.</a:t>
            </a:r>
          </a:p>
          <a:p>
            <a:r>
              <a:rPr lang="fa-IR" sz="2400" dirty="0">
                <a:cs typeface="B Titr" panose="00000700000000000000" pitchFamily="2" charset="-78"/>
              </a:rPr>
              <a:t>سوالات نیز باید صریح، روشن و کامل بودن و با روشهای آماری قابل پاسخ باشند. </a:t>
            </a:r>
          </a:p>
          <a:p>
            <a:r>
              <a:rPr lang="fa-IR" sz="2400" dirty="0">
                <a:solidFill>
                  <a:srgbClr val="FF0000"/>
                </a:solidFill>
                <a:cs typeface="B Titr" panose="00000700000000000000" pitchFamily="2" charset="-78"/>
              </a:rPr>
              <a:t>مثال: </a:t>
            </a:r>
            <a:r>
              <a:rPr lang="fa-IR" sz="2400" dirty="0">
                <a:solidFill>
                  <a:srgbClr val="FF0000"/>
                </a:solidFill>
                <a:effectLst/>
                <a:latin typeface="Times New Roman" panose="02020603050405020304" pitchFamily="18" charset="0"/>
                <a:ea typeface="Times New Roman" panose="02020603050405020304" pitchFamily="18" charset="0"/>
                <a:cs typeface="B Titr" panose="00000700000000000000" pitchFamily="2" charset="-78"/>
              </a:rPr>
              <a:t> میانگین کیفیت زندگی  نوجوانان 18-15 سال در حال تحصیل در دبیرستان های شهر زنجان </a:t>
            </a:r>
            <a:r>
              <a:rPr lang="fa-IR" sz="2400" dirty="0">
                <a:solidFill>
                  <a:srgbClr val="FF0000"/>
                </a:solidFill>
                <a:effectLst/>
                <a:highlight>
                  <a:srgbClr val="FFFF00"/>
                </a:highlight>
                <a:latin typeface="Times New Roman" panose="02020603050405020304" pitchFamily="18" charset="0"/>
                <a:ea typeface="Times New Roman" panose="02020603050405020304" pitchFamily="18" charset="0"/>
                <a:cs typeface="B Titr" panose="00000700000000000000" pitchFamily="2" charset="-78"/>
              </a:rPr>
              <a:t>چقدر است؟</a:t>
            </a:r>
            <a:endParaRPr lang="en-US" sz="2400" dirty="0">
              <a:solidFill>
                <a:srgbClr val="FF0000"/>
              </a:solidFill>
              <a:effectLst/>
              <a:highlight>
                <a:srgbClr val="FFFF00"/>
              </a:highlight>
              <a:latin typeface="Univers" panose="020B0503020202020204" pitchFamily="34" charset="0"/>
              <a:ea typeface="Times New Roman" panose="02020603050405020304" pitchFamily="18" charset="0"/>
              <a:cs typeface="B Titr" panose="00000700000000000000" pitchFamily="2" charset="-78"/>
            </a:endParaRPr>
          </a:p>
          <a:p>
            <a:endParaRPr lang="fa-IR" dirty="0">
              <a:cs typeface="B Titr" panose="00000700000000000000" pitchFamily="2" charset="-78"/>
            </a:endParaRPr>
          </a:p>
        </p:txBody>
      </p:sp>
    </p:spTree>
    <p:extLst>
      <p:ext uri="{BB962C8B-B14F-4D97-AF65-F5344CB8AC3E}">
        <p14:creationId xmlns:p14="http://schemas.microsoft.com/office/powerpoint/2010/main" val="9777941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47533-4AA7-4C1F-A7D3-8725E644E9A6}"/>
              </a:ext>
            </a:extLst>
          </p:cNvPr>
          <p:cNvSpPr>
            <a:spLocks noGrp="1"/>
          </p:cNvSpPr>
          <p:nvPr>
            <p:ph type="title"/>
          </p:nvPr>
        </p:nvSpPr>
        <p:spPr/>
        <p:txBody>
          <a:bodyPr>
            <a:normAutofit/>
          </a:bodyPr>
          <a:lstStyle/>
          <a:p>
            <a:pPr algn="ctr"/>
            <a:r>
              <a:rPr lang="fa-IR" sz="3200" dirty="0">
                <a:solidFill>
                  <a:srgbClr val="C00000"/>
                </a:solidFill>
                <a:cs typeface="B Titr" panose="00000700000000000000" pitchFamily="2" charset="-78"/>
              </a:rPr>
              <a:t>مثال نحوه نگارش فرضیه برای مطالعات توصیفی مقطعی</a:t>
            </a:r>
          </a:p>
        </p:txBody>
      </p:sp>
      <p:sp>
        <p:nvSpPr>
          <p:cNvPr id="3" name="Content Placeholder 2">
            <a:extLst>
              <a:ext uri="{FF2B5EF4-FFF2-40B4-BE49-F238E27FC236}">
                <a16:creationId xmlns:a16="http://schemas.microsoft.com/office/drawing/2014/main" id="{2B4CB33D-8FF6-40E0-BD3A-D04CEDFAA245}"/>
              </a:ext>
            </a:extLst>
          </p:cNvPr>
          <p:cNvSpPr>
            <a:spLocks noGrp="1"/>
          </p:cNvSpPr>
          <p:nvPr>
            <p:ph idx="1"/>
          </p:nvPr>
        </p:nvSpPr>
        <p:spPr/>
        <p:txBody>
          <a:bodyPr>
            <a:normAutofit/>
          </a:bodyPr>
          <a:lstStyle/>
          <a:p>
            <a:pPr>
              <a:lnSpc>
                <a:spcPct val="150000"/>
              </a:lnSpc>
            </a:pPr>
            <a:r>
              <a:rPr lang="fa-IR" sz="2400" dirty="0">
                <a:solidFill>
                  <a:srgbClr val="FF0000"/>
                </a:solidFill>
                <a:cs typeface="B Titr" panose="00000700000000000000" pitchFamily="2" charset="-78"/>
              </a:rPr>
              <a:t>مثال فرضیه آماری یا صفر:</a:t>
            </a:r>
          </a:p>
          <a:p>
            <a:pPr marL="0" marR="0" algn="just" rtl="1">
              <a:spcBef>
                <a:spcPts val="0"/>
              </a:spcBef>
              <a:spcAft>
                <a:spcPts val="0"/>
              </a:spcAft>
            </a:pPr>
            <a:r>
              <a:rPr lang="ar-SA" sz="2400" dirty="0">
                <a:effectLst/>
                <a:latin typeface="Times New Roman" panose="02020603050405020304" pitchFamily="18" charset="0"/>
                <a:ea typeface="Times New Roman" panose="02020603050405020304" pitchFamily="18" charset="0"/>
                <a:cs typeface="B Titr" panose="00000700000000000000" pitchFamily="2" charset="-78"/>
              </a:rPr>
              <a:t>بین میزان فرسودگی شغلی و تمایل به ترک حرفه در </a:t>
            </a:r>
            <a:r>
              <a:rPr lang="fa-IR" sz="2400" dirty="0">
                <a:effectLst/>
                <a:latin typeface="Tahoma" panose="020B0604030504040204" pitchFamily="34" charset="0"/>
                <a:ea typeface="Times New Roman" panose="02020603050405020304" pitchFamily="18" charset="0"/>
                <a:cs typeface="B Titr" panose="00000700000000000000" pitchFamily="2" charset="-78"/>
              </a:rPr>
              <a:t>ماماهای شاغل در بیمارستان های آموزشی </a:t>
            </a:r>
            <a:r>
              <a:rPr lang="fa-IR" sz="2400" dirty="0">
                <a:solidFill>
                  <a:srgbClr val="FF0000"/>
                </a:solidFill>
                <a:effectLst/>
                <a:latin typeface="Tahoma" panose="020B0604030504040204" pitchFamily="34" charset="0"/>
                <a:ea typeface="Times New Roman" panose="02020603050405020304" pitchFamily="18" charset="0"/>
                <a:cs typeface="B Titr" panose="00000700000000000000" pitchFamily="2" charset="-78"/>
              </a:rPr>
              <a:t>شهر زنجان</a:t>
            </a:r>
            <a:r>
              <a:rPr lang="ar-SA" sz="2400" dirty="0">
                <a:solidFill>
                  <a:srgbClr val="FF0000"/>
                </a:solidFill>
                <a:effectLst/>
                <a:latin typeface="Tahoma" panose="020B0604030504040204" pitchFamily="34" charset="0"/>
                <a:ea typeface="Times New Roman" panose="02020603050405020304" pitchFamily="18" charset="0"/>
                <a:cs typeface="B Titr" panose="00000700000000000000" pitchFamily="2" charset="-78"/>
              </a:rPr>
              <a:t> ارتباط وجود </a:t>
            </a:r>
            <a:r>
              <a:rPr lang="fa-IR" sz="2400" dirty="0">
                <a:solidFill>
                  <a:srgbClr val="FF0000"/>
                </a:solidFill>
                <a:effectLst/>
                <a:latin typeface="Tahoma" panose="020B0604030504040204" pitchFamily="34" charset="0"/>
                <a:ea typeface="Times New Roman" panose="02020603050405020304" pitchFamily="18" charset="0"/>
                <a:cs typeface="B Titr" panose="00000700000000000000" pitchFamily="2" charset="-78"/>
              </a:rPr>
              <a:t>ن</a:t>
            </a:r>
            <a:r>
              <a:rPr lang="ar-SA" sz="2400" dirty="0">
                <a:solidFill>
                  <a:srgbClr val="FF0000"/>
                </a:solidFill>
                <a:effectLst/>
                <a:latin typeface="Tahoma" panose="020B0604030504040204" pitchFamily="34" charset="0"/>
                <a:ea typeface="Times New Roman" panose="02020603050405020304" pitchFamily="18" charset="0"/>
                <a:cs typeface="B Titr" panose="00000700000000000000" pitchFamily="2" charset="-78"/>
              </a:rPr>
              <a:t>دارد</a:t>
            </a:r>
            <a:r>
              <a:rPr lang="ar-SA" sz="2400" dirty="0">
                <a:effectLst/>
                <a:latin typeface="Tahoma" panose="020B0604030504040204" pitchFamily="34" charset="0"/>
                <a:ea typeface="Times New Roman" panose="02020603050405020304" pitchFamily="18" charset="0"/>
                <a:cs typeface="B Titr" panose="00000700000000000000" pitchFamily="2" charset="-78"/>
              </a:rPr>
              <a:t>.</a:t>
            </a:r>
            <a:endParaRPr lang="en-US" sz="2400" dirty="0">
              <a:effectLst/>
              <a:latin typeface="Univers" panose="020B0503020202020204" pitchFamily="34" charset="0"/>
              <a:ea typeface="Times New Roman" panose="02020603050405020304" pitchFamily="18" charset="0"/>
              <a:cs typeface="B Titr" panose="00000700000000000000" pitchFamily="2" charset="-78"/>
            </a:endParaRPr>
          </a:p>
          <a:p>
            <a:pPr>
              <a:lnSpc>
                <a:spcPct val="150000"/>
              </a:lnSpc>
            </a:pPr>
            <a:r>
              <a:rPr lang="fa-IR" sz="2400" dirty="0">
                <a:solidFill>
                  <a:srgbClr val="FF0000"/>
                </a:solidFill>
                <a:cs typeface="B Titr" panose="00000700000000000000" pitchFamily="2" charset="-78"/>
              </a:rPr>
              <a:t>مثال فرضیه تحقیق:</a:t>
            </a:r>
          </a:p>
          <a:p>
            <a:pPr marL="0" indent="0">
              <a:lnSpc>
                <a:spcPct val="150000"/>
              </a:lnSpc>
              <a:buNone/>
            </a:pPr>
            <a:r>
              <a:rPr lang="ar-SA" sz="2400" dirty="0">
                <a:effectLst/>
                <a:latin typeface="Times New Roman" panose="02020603050405020304" pitchFamily="18" charset="0"/>
                <a:ea typeface="Times New Roman" panose="02020603050405020304" pitchFamily="18" charset="0"/>
                <a:cs typeface="B Titr" panose="00000700000000000000" pitchFamily="2" charset="-78"/>
              </a:rPr>
              <a:t>بین میزان فرسودگی شغلی و تمایل به ترک حرفه در </a:t>
            </a:r>
            <a:r>
              <a:rPr lang="fa-IR" sz="2400" dirty="0">
                <a:effectLst/>
                <a:latin typeface="Tahoma" panose="020B0604030504040204" pitchFamily="34" charset="0"/>
                <a:ea typeface="Times New Roman" panose="02020603050405020304" pitchFamily="18" charset="0"/>
                <a:cs typeface="B Titr" panose="00000700000000000000" pitchFamily="2" charset="-78"/>
              </a:rPr>
              <a:t>ماماهای شاغل در بیمارستان های آموزشی </a:t>
            </a:r>
            <a:r>
              <a:rPr lang="fa-IR" sz="2400" dirty="0">
                <a:solidFill>
                  <a:srgbClr val="FF0000"/>
                </a:solidFill>
                <a:effectLst/>
                <a:latin typeface="Tahoma" panose="020B0604030504040204" pitchFamily="34" charset="0"/>
                <a:ea typeface="Times New Roman" panose="02020603050405020304" pitchFamily="18" charset="0"/>
                <a:cs typeface="B Titr" panose="00000700000000000000" pitchFamily="2" charset="-78"/>
              </a:rPr>
              <a:t>شهر زنجان</a:t>
            </a:r>
            <a:r>
              <a:rPr lang="ar-SA" sz="2400" dirty="0">
                <a:solidFill>
                  <a:srgbClr val="FF0000"/>
                </a:solidFill>
                <a:effectLst/>
                <a:latin typeface="Tahoma" panose="020B0604030504040204" pitchFamily="34" charset="0"/>
                <a:ea typeface="Times New Roman" panose="02020603050405020304" pitchFamily="18" charset="0"/>
                <a:cs typeface="B Titr" panose="00000700000000000000" pitchFamily="2" charset="-78"/>
              </a:rPr>
              <a:t> ارتباط وجود دارد</a:t>
            </a:r>
            <a:r>
              <a:rPr lang="ar-SA" sz="2400" dirty="0">
                <a:effectLst/>
                <a:latin typeface="Tahoma" panose="020B0604030504040204" pitchFamily="34" charset="0"/>
                <a:ea typeface="Times New Roman" panose="02020603050405020304" pitchFamily="18" charset="0"/>
                <a:cs typeface="B Titr" panose="00000700000000000000" pitchFamily="2" charset="-78"/>
              </a:rPr>
              <a:t>.</a:t>
            </a:r>
            <a:endParaRPr lang="en-US" sz="2400" dirty="0">
              <a:effectLst/>
              <a:latin typeface="Univers" panose="020B0503020202020204" pitchFamily="34" charset="0"/>
              <a:ea typeface="Times New Roman" panose="02020603050405020304" pitchFamily="18" charset="0"/>
              <a:cs typeface="B Titr" panose="00000700000000000000" pitchFamily="2" charset="-78"/>
            </a:endParaRPr>
          </a:p>
          <a:p>
            <a:pPr marL="0" indent="0">
              <a:lnSpc>
                <a:spcPct val="150000"/>
              </a:lnSpc>
              <a:buNone/>
            </a:pPr>
            <a:endParaRPr lang="fa-IR" sz="2400" dirty="0">
              <a:cs typeface="B Titr" panose="00000700000000000000" pitchFamily="2" charset="-78"/>
            </a:endParaRPr>
          </a:p>
        </p:txBody>
      </p:sp>
    </p:spTree>
    <p:extLst>
      <p:ext uri="{BB962C8B-B14F-4D97-AF65-F5344CB8AC3E}">
        <p14:creationId xmlns:p14="http://schemas.microsoft.com/office/powerpoint/2010/main" val="22034036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93154-5770-4779-8521-F11E0A5A7021}"/>
              </a:ext>
            </a:extLst>
          </p:cNvPr>
          <p:cNvSpPr>
            <a:spLocks noGrp="1"/>
          </p:cNvSpPr>
          <p:nvPr>
            <p:ph type="title"/>
          </p:nvPr>
        </p:nvSpPr>
        <p:spPr/>
        <p:txBody>
          <a:bodyPr/>
          <a:lstStyle/>
          <a:p>
            <a:pPr algn="ctr"/>
            <a:r>
              <a:rPr lang="fa-IR" dirty="0">
                <a:solidFill>
                  <a:srgbClr val="C00000"/>
                </a:solidFill>
              </a:rPr>
              <a:t> </a:t>
            </a:r>
            <a:r>
              <a:rPr lang="fa-IR" dirty="0">
                <a:solidFill>
                  <a:srgbClr val="C00000"/>
                </a:solidFill>
                <a:cs typeface="B Titr" panose="00000700000000000000" pitchFamily="2" charset="-78"/>
              </a:rPr>
              <a:t>روش اجرا</a:t>
            </a:r>
          </a:p>
        </p:txBody>
      </p:sp>
      <p:sp>
        <p:nvSpPr>
          <p:cNvPr id="3" name="Content Placeholder 2">
            <a:extLst>
              <a:ext uri="{FF2B5EF4-FFF2-40B4-BE49-F238E27FC236}">
                <a16:creationId xmlns:a16="http://schemas.microsoft.com/office/drawing/2014/main" id="{2F04A305-5504-4738-9CD1-BDDF018F2E39}"/>
              </a:ext>
            </a:extLst>
          </p:cNvPr>
          <p:cNvSpPr>
            <a:spLocks noGrp="1"/>
          </p:cNvSpPr>
          <p:nvPr>
            <p:ph idx="1"/>
          </p:nvPr>
        </p:nvSpPr>
        <p:spPr>
          <a:xfrm>
            <a:off x="677334" y="1414130"/>
            <a:ext cx="8596668" cy="5369441"/>
          </a:xfrm>
        </p:spPr>
        <p:txBody>
          <a:bodyPr>
            <a:normAutofit/>
          </a:bodyPr>
          <a:lstStyle/>
          <a:p>
            <a:r>
              <a:rPr lang="fa-IR" sz="2600" dirty="0">
                <a:solidFill>
                  <a:srgbClr val="FF0000"/>
                </a:solidFill>
                <a:cs typeface="B Titr" panose="00000700000000000000" pitchFamily="2" charset="-78"/>
              </a:rPr>
              <a:t>نوع مطالعه</a:t>
            </a:r>
          </a:p>
          <a:p>
            <a:r>
              <a:rPr lang="fa-IR" sz="2600" dirty="0">
                <a:cs typeface="B Titr" panose="00000700000000000000" pitchFamily="2" charset="-78"/>
              </a:rPr>
              <a:t>محیط پژوهش</a:t>
            </a:r>
          </a:p>
          <a:p>
            <a:r>
              <a:rPr lang="fa-IR" sz="2600" dirty="0">
                <a:cs typeface="B Titr" panose="00000700000000000000" pitchFamily="2" charset="-78"/>
              </a:rPr>
              <a:t>جامعه پژوهش</a:t>
            </a:r>
          </a:p>
          <a:p>
            <a:r>
              <a:rPr lang="fa-IR" sz="2600" dirty="0">
                <a:cs typeface="B Titr" panose="00000700000000000000" pitchFamily="2" charset="-78"/>
              </a:rPr>
              <a:t>واحد پژوهش</a:t>
            </a:r>
          </a:p>
          <a:p>
            <a:r>
              <a:rPr lang="fa-IR" sz="2600" dirty="0">
                <a:cs typeface="B Titr" panose="00000700000000000000" pitchFamily="2" charset="-78"/>
              </a:rPr>
              <a:t>معیار وورد و خروج(ویژگی واحد های پژوهش)</a:t>
            </a:r>
          </a:p>
          <a:p>
            <a:r>
              <a:rPr lang="fa-IR" sz="2600" dirty="0">
                <a:cs typeface="B Titr" panose="00000700000000000000" pitchFamily="2" charset="-78"/>
              </a:rPr>
              <a:t>حجم نمونه</a:t>
            </a:r>
          </a:p>
          <a:p>
            <a:r>
              <a:rPr lang="fa-IR" sz="2600" dirty="0">
                <a:cs typeface="B Titr" panose="00000700000000000000" pitchFamily="2" charset="-78"/>
              </a:rPr>
              <a:t>روش نمونه گیری</a:t>
            </a:r>
          </a:p>
          <a:p>
            <a:r>
              <a:rPr lang="fa-IR" sz="2600" dirty="0">
                <a:cs typeface="B Titr" panose="00000700000000000000" pitchFamily="2" charset="-78"/>
              </a:rPr>
              <a:t>روش جمع اوری داده ها</a:t>
            </a:r>
          </a:p>
          <a:p>
            <a:r>
              <a:rPr lang="fa-IR" sz="2600" dirty="0">
                <a:cs typeface="B Titr" panose="00000700000000000000" pitchFamily="2" charset="-78"/>
              </a:rPr>
              <a:t>روش تجریه و تحلیل داده ها</a:t>
            </a:r>
          </a:p>
          <a:p>
            <a:r>
              <a:rPr lang="fa-IR" sz="2600" dirty="0">
                <a:cs typeface="B Titr" panose="00000700000000000000" pitchFamily="2" charset="-78"/>
              </a:rPr>
              <a:t>محدودیت وملاحظات اخلاقی</a:t>
            </a:r>
          </a:p>
          <a:p>
            <a:endParaRPr lang="fa-IR" dirty="0"/>
          </a:p>
        </p:txBody>
      </p:sp>
    </p:spTree>
    <p:extLst>
      <p:ext uri="{BB962C8B-B14F-4D97-AF65-F5344CB8AC3E}">
        <p14:creationId xmlns:p14="http://schemas.microsoft.com/office/powerpoint/2010/main" val="13117911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43F5F-CACC-4891-B01A-20F5DC43FF72}"/>
              </a:ext>
            </a:extLst>
          </p:cNvPr>
          <p:cNvSpPr>
            <a:spLocks noGrp="1"/>
          </p:cNvSpPr>
          <p:nvPr>
            <p:ph type="title"/>
          </p:nvPr>
        </p:nvSpPr>
        <p:spPr/>
        <p:txBody>
          <a:bodyPr/>
          <a:lstStyle/>
          <a:p>
            <a:pPr algn="ctr"/>
            <a:r>
              <a:rPr lang="fa-IR" dirty="0">
                <a:solidFill>
                  <a:srgbClr val="C00000"/>
                </a:solidFill>
                <a:cs typeface="B Titr" panose="00000700000000000000" pitchFamily="2" charset="-78"/>
              </a:rPr>
              <a:t>محیط پژوهش</a:t>
            </a:r>
          </a:p>
        </p:txBody>
      </p:sp>
      <p:sp>
        <p:nvSpPr>
          <p:cNvPr id="3" name="Content Placeholder 2">
            <a:extLst>
              <a:ext uri="{FF2B5EF4-FFF2-40B4-BE49-F238E27FC236}">
                <a16:creationId xmlns:a16="http://schemas.microsoft.com/office/drawing/2014/main" id="{09A6049A-172A-4A08-9269-C24B1BB0711D}"/>
              </a:ext>
            </a:extLst>
          </p:cNvPr>
          <p:cNvSpPr>
            <a:spLocks noGrp="1"/>
          </p:cNvSpPr>
          <p:nvPr>
            <p:ph idx="1"/>
          </p:nvPr>
        </p:nvSpPr>
        <p:spPr/>
        <p:txBody>
          <a:bodyPr>
            <a:normAutofit/>
          </a:bodyPr>
          <a:lstStyle/>
          <a:p>
            <a:pPr>
              <a:lnSpc>
                <a:spcPct val="200000"/>
              </a:lnSpc>
            </a:pPr>
            <a:r>
              <a:rPr lang="fa-IR" sz="2400" dirty="0">
                <a:cs typeface="B Titr" panose="00000700000000000000" pitchFamily="2" charset="-78"/>
              </a:rPr>
              <a:t>محیطی است که پژوهش در آن انجام می گیرد. عوامل موجود در محیط تاثیر زیادی در نتیجه تحقیق دارند.</a:t>
            </a:r>
          </a:p>
          <a:p>
            <a:pPr>
              <a:lnSpc>
                <a:spcPct val="200000"/>
              </a:lnSpc>
            </a:pPr>
            <a:r>
              <a:rPr lang="fa-IR" sz="2400" dirty="0">
                <a:cs typeface="B Titr" panose="00000700000000000000" pitchFamily="2" charset="-78"/>
              </a:rPr>
              <a:t>باید عوامل مداخله گر را شناسایی و حذف یا کنترل نمود در غیر این صورت باید آنها را جزو محدودیت های تحقیق عنوان نمود</a:t>
            </a:r>
            <a:r>
              <a:rPr lang="fa-IR" sz="2800" dirty="0">
                <a:cs typeface="B Titr" panose="00000700000000000000" pitchFamily="2" charset="-78"/>
              </a:rPr>
              <a:t>.</a:t>
            </a:r>
          </a:p>
        </p:txBody>
      </p:sp>
    </p:spTree>
    <p:extLst>
      <p:ext uri="{BB962C8B-B14F-4D97-AF65-F5344CB8AC3E}">
        <p14:creationId xmlns:p14="http://schemas.microsoft.com/office/powerpoint/2010/main" val="1166394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22680-97B9-4681-BD76-25ED8B3EBC7E}"/>
              </a:ext>
            </a:extLst>
          </p:cNvPr>
          <p:cNvSpPr>
            <a:spLocks noGrp="1"/>
          </p:cNvSpPr>
          <p:nvPr>
            <p:ph type="title"/>
          </p:nvPr>
        </p:nvSpPr>
        <p:spPr/>
        <p:txBody>
          <a:bodyPr/>
          <a:lstStyle/>
          <a:p>
            <a:pPr algn="ctr"/>
            <a:r>
              <a:rPr lang="fa-IR" dirty="0">
                <a:solidFill>
                  <a:srgbClr val="C00000"/>
                </a:solidFill>
                <a:cs typeface="B Titr" panose="00000700000000000000" pitchFamily="2" charset="-78"/>
              </a:rPr>
              <a:t>جامعه پژوهش</a:t>
            </a:r>
          </a:p>
        </p:txBody>
      </p:sp>
      <p:sp>
        <p:nvSpPr>
          <p:cNvPr id="3" name="Content Placeholder 2">
            <a:extLst>
              <a:ext uri="{FF2B5EF4-FFF2-40B4-BE49-F238E27FC236}">
                <a16:creationId xmlns:a16="http://schemas.microsoft.com/office/drawing/2014/main" id="{3F9B7E14-5CB4-476E-8E17-B8084F3787AA}"/>
              </a:ext>
            </a:extLst>
          </p:cNvPr>
          <p:cNvSpPr>
            <a:spLocks noGrp="1"/>
          </p:cNvSpPr>
          <p:nvPr>
            <p:ph idx="1"/>
          </p:nvPr>
        </p:nvSpPr>
        <p:spPr/>
        <p:txBody>
          <a:bodyPr/>
          <a:lstStyle/>
          <a:p>
            <a:pPr marL="0" indent="0">
              <a:lnSpc>
                <a:spcPct val="150000"/>
              </a:lnSpc>
              <a:buNone/>
            </a:pPr>
            <a:r>
              <a:rPr lang="fa-IR" sz="2400" dirty="0">
                <a:cs typeface="B Titr" panose="00000700000000000000" pitchFamily="2" charset="-78"/>
              </a:rPr>
              <a:t>پژوهشگران غالبا توانایی اجرای پژوهش بر کل اعضای جامعه را ندارند به همین دلیل پژوهش خود را به نمونه کوچکی محدود می کنند.</a:t>
            </a:r>
          </a:p>
          <a:p>
            <a:pPr marL="0" indent="0">
              <a:lnSpc>
                <a:spcPct val="150000"/>
              </a:lnSpc>
              <a:buNone/>
            </a:pPr>
            <a:r>
              <a:rPr lang="fa-IR" sz="2400" dirty="0">
                <a:cs typeface="B Titr" panose="00000700000000000000" pitchFamily="2" charset="-78"/>
              </a:rPr>
              <a:t>جامعه پژوهش به </a:t>
            </a:r>
            <a:r>
              <a:rPr lang="fa-IR" sz="2400" dirty="0">
                <a:highlight>
                  <a:srgbClr val="FFFF00"/>
                </a:highlight>
                <a:cs typeface="B Titr" panose="00000700000000000000" pitchFamily="2" charset="-78"/>
              </a:rPr>
              <a:t>مجموعه کاملی از افراد گفته می شود که دارای یک یا چند ویژگی مشترک </a:t>
            </a:r>
            <a:r>
              <a:rPr lang="fa-IR" sz="2400" dirty="0">
                <a:cs typeface="B Titr" panose="00000700000000000000" pitchFamily="2" charset="-78"/>
              </a:rPr>
              <a:t>هستند </a:t>
            </a:r>
          </a:p>
          <a:p>
            <a:pPr marL="0" indent="0">
              <a:lnSpc>
                <a:spcPct val="150000"/>
              </a:lnSpc>
              <a:buNone/>
            </a:pPr>
            <a:r>
              <a:rPr lang="fa-IR" sz="2400" dirty="0">
                <a:cs typeface="B Titr" panose="00000700000000000000" pitchFamily="2" charset="-78"/>
              </a:rPr>
              <a:t> نمونه مورد بررسی از میان آنها انتخاب و در نهایت بافته های پژوهش به آن جامعه تعمیم داده می شود.</a:t>
            </a:r>
          </a:p>
          <a:p>
            <a:pPr marL="0" indent="0">
              <a:lnSpc>
                <a:spcPct val="150000"/>
              </a:lnSpc>
              <a:buNone/>
            </a:pPr>
            <a:endParaRPr lang="fa-IR" dirty="0">
              <a:cs typeface="B Titr" panose="00000700000000000000" pitchFamily="2" charset="-78"/>
            </a:endParaRPr>
          </a:p>
        </p:txBody>
      </p:sp>
    </p:spTree>
    <p:extLst>
      <p:ext uri="{BB962C8B-B14F-4D97-AF65-F5344CB8AC3E}">
        <p14:creationId xmlns:p14="http://schemas.microsoft.com/office/powerpoint/2010/main" val="12798791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B05D8-7D27-4D6D-B8EB-DB4046F156A9}"/>
              </a:ext>
            </a:extLst>
          </p:cNvPr>
          <p:cNvSpPr>
            <a:spLocks noGrp="1"/>
          </p:cNvSpPr>
          <p:nvPr>
            <p:ph type="title"/>
          </p:nvPr>
        </p:nvSpPr>
        <p:spPr/>
        <p:txBody>
          <a:bodyPr/>
          <a:lstStyle/>
          <a:p>
            <a:pPr algn="ctr"/>
            <a:r>
              <a:rPr lang="fa-IR" dirty="0">
                <a:solidFill>
                  <a:srgbClr val="C00000"/>
                </a:solidFill>
                <a:cs typeface="B Titr" panose="00000700000000000000" pitchFamily="2" charset="-78"/>
              </a:rPr>
              <a:t>واحد پژوهش</a:t>
            </a:r>
          </a:p>
        </p:txBody>
      </p:sp>
      <p:sp>
        <p:nvSpPr>
          <p:cNvPr id="3" name="Content Placeholder 2">
            <a:extLst>
              <a:ext uri="{FF2B5EF4-FFF2-40B4-BE49-F238E27FC236}">
                <a16:creationId xmlns:a16="http://schemas.microsoft.com/office/drawing/2014/main" id="{E83DD28C-7BCA-4264-9B7C-155011E4C360}"/>
              </a:ext>
            </a:extLst>
          </p:cNvPr>
          <p:cNvSpPr>
            <a:spLocks noGrp="1"/>
          </p:cNvSpPr>
          <p:nvPr>
            <p:ph idx="1"/>
          </p:nvPr>
        </p:nvSpPr>
        <p:spPr>
          <a:xfrm>
            <a:off x="871870" y="2666999"/>
            <a:ext cx="10631153" cy="3124201"/>
          </a:xfrm>
        </p:spPr>
        <p:txBody>
          <a:bodyPr>
            <a:normAutofit/>
          </a:bodyPr>
          <a:lstStyle/>
          <a:p>
            <a:r>
              <a:rPr lang="fa-IR" sz="2800" dirty="0">
                <a:cs typeface="B Titr" panose="00000700000000000000" pitchFamily="2" charset="-78"/>
              </a:rPr>
              <a:t>بدست آوردن اطلاعات از کل جامعه هزینه و وقت زیادی را در بر می گیرد و حتی ممکن است غیر ممکن باشد. از این رو پژوهشگر معمولا یک گروه از جامعه مرسوم به نمونه را مورد بررسی قرار می دهد.</a:t>
            </a:r>
          </a:p>
          <a:p>
            <a:r>
              <a:rPr lang="fa-IR" sz="2800" dirty="0">
                <a:cs typeface="B Titr" panose="00000700000000000000" pitchFamily="2" charset="-78"/>
              </a:rPr>
              <a:t>هریک از افرادی که در یک نمونه پژوهش وجود دارد را یک واحد پژوهش می نامند. </a:t>
            </a:r>
            <a:r>
              <a:rPr lang="fa-IR" sz="2800" dirty="0">
                <a:highlight>
                  <a:srgbClr val="FFFF00"/>
                </a:highlight>
                <a:cs typeface="B Titr" panose="00000700000000000000" pitchFamily="2" charset="-78"/>
              </a:rPr>
              <a:t>یک گروه منتخب از جامعه است </a:t>
            </a:r>
            <a:r>
              <a:rPr lang="fa-IR" sz="2800" dirty="0">
                <a:cs typeface="B Titr" panose="00000700000000000000" pitchFamily="2" charset="-78"/>
              </a:rPr>
              <a:t>که دارای همان خصوصیات جامعه می باشد. </a:t>
            </a:r>
          </a:p>
          <a:p>
            <a:endParaRPr lang="fa-IR" sz="2800" dirty="0">
              <a:cs typeface="B Titr" panose="00000700000000000000" pitchFamily="2" charset="-78"/>
            </a:endParaRPr>
          </a:p>
        </p:txBody>
      </p:sp>
    </p:spTree>
    <p:extLst>
      <p:ext uri="{BB962C8B-B14F-4D97-AF65-F5344CB8AC3E}">
        <p14:creationId xmlns:p14="http://schemas.microsoft.com/office/powerpoint/2010/main" val="10629971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B4CD-B891-4B53-8F96-5E43119D9E97}"/>
              </a:ext>
            </a:extLst>
          </p:cNvPr>
          <p:cNvSpPr>
            <a:spLocks noGrp="1"/>
          </p:cNvSpPr>
          <p:nvPr>
            <p:ph type="title"/>
          </p:nvPr>
        </p:nvSpPr>
        <p:spPr/>
        <p:txBody>
          <a:bodyPr/>
          <a:lstStyle/>
          <a:p>
            <a:endParaRPr lang="fa-IR"/>
          </a:p>
        </p:txBody>
      </p:sp>
      <p:sp>
        <p:nvSpPr>
          <p:cNvPr id="3" name="Content Placeholder 2">
            <a:extLst>
              <a:ext uri="{FF2B5EF4-FFF2-40B4-BE49-F238E27FC236}">
                <a16:creationId xmlns:a16="http://schemas.microsoft.com/office/drawing/2014/main" id="{D5CF2B2C-FB2C-4479-AF64-539B2DCA55F5}"/>
              </a:ext>
            </a:extLst>
          </p:cNvPr>
          <p:cNvSpPr>
            <a:spLocks noGrp="1"/>
          </p:cNvSpPr>
          <p:nvPr>
            <p:ph idx="1"/>
          </p:nvPr>
        </p:nvSpPr>
        <p:spPr/>
        <p:txBody>
          <a:bodyPr/>
          <a:lstStyle/>
          <a:p>
            <a:endParaRPr lang="fa-IR"/>
          </a:p>
        </p:txBody>
      </p:sp>
      <p:pic>
        <p:nvPicPr>
          <p:cNvPr id="1026" name="Picture 2" descr="population-and-sample">
            <a:extLst>
              <a:ext uri="{FF2B5EF4-FFF2-40B4-BE49-F238E27FC236}">
                <a16:creationId xmlns:a16="http://schemas.microsoft.com/office/drawing/2014/main" id="{DD515997-BB7A-4473-A71E-6339C3B6AF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4140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9B78-8E3D-4760-B11A-235B217532AC}"/>
              </a:ext>
            </a:extLst>
          </p:cNvPr>
          <p:cNvSpPr>
            <a:spLocks noGrp="1"/>
          </p:cNvSpPr>
          <p:nvPr>
            <p:ph type="title"/>
          </p:nvPr>
        </p:nvSpPr>
        <p:spPr/>
        <p:txBody>
          <a:bodyPr/>
          <a:lstStyle/>
          <a:p>
            <a:pPr algn="ctr"/>
            <a:r>
              <a:rPr lang="fa-IR" sz="4400" b="1" dirty="0">
                <a:solidFill>
                  <a:srgbClr val="C00000"/>
                </a:solidFill>
                <a:cs typeface="B Titr" panose="00000700000000000000" pitchFamily="2" charset="-78"/>
              </a:rPr>
              <a:t>مثال</a:t>
            </a:r>
            <a:endParaRPr lang="fa-IR" b="1" dirty="0">
              <a:solidFill>
                <a:srgbClr val="C00000"/>
              </a:solidFill>
              <a:cs typeface="B Titr" panose="00000700000000000000" pitchFamily="2" charset="-78"/>
            </a:endParaRPr>
          </a:p>
        </p:txBody>
      </p:sp>
      <p:sp>
        <p:nvSpPr>
          <p:cNvPr id="3" name="Content Placeholder 2">
            <a:extLst>
              <a:ext uri="{FF2B5EF4-FFF2-40B4-BE49-F238E27FC236}">
                <a16:creationId xmlns:a16="http://schemas.microsoft.com/office/drawing/2014/main" id="{783F3389-9606-4E9B-A923-9969764AD62B}"/>
              </a:ext>
            </a:extLst>
          </p:cNvPr>
          <p:cNvSpPr>
            <a:spLocks noGrp="1"/>
          </p:cNvSpPr>
          <p:nvPr>
            <p:ph idx="1"/>
          </p:nvPr>
        </p:nvSpPr>
        <p:spPr/>
        <p:txBody>
          <a:bodyPr>
            <a:normAutofit/>
          </a:bodyPr>
          <a:lstStyle/>
          <a:p>
            <a:r>
              <a:rPr lang="ar-SA" sz="2800" dirty="0">
                <a:effectLst/>
                <a:highlight>
                  <a:srgbClr val="FFFF00"/>
                </a:highlight>
                <a:latin typeface="B Mitra" panose="00000400000000000000" pitchFamily="2" charset="-78"/>
                <a:ea typeface="Times New Roman" panose="02020603050405020304" pitchFamily="18" charset="0"/>
                <a:cs typeface="B Titr" panose="00000700000000000000" pitchFamily="2" charset="-78"/>
              </a:rPr>
              <a:t>محیط پژوهش شامل مراکز جامع سلامت سطح شهر زنجان و </a:t>
            </a:r>
            <a:r>
              <a:rPr lang="fa-IR" sz="2800" dirty="0">
                <a:effectLst/>
                <a:latin typeface="B Mitra" panose="00000400000000000000" pitchFamily="2" charset="-78"/>
                <a:ea typeface="Times New Roman" panose="02020603050405020304" pitchFamily="18" charset="0"/>
                <a:cs typeface="B Titr" panose="00000700000000000000" pitchFamily="2" charset="-78"/>
              </a:rPr>
              <a:t>جامعه پژوهش شامل کلیه نوجوانان</a:t>
            </a:r>
            <a:r>
              <a:rPr lang="fa-IR" sz="2800" dirty="0">
                <a:effectLst/>
                <a:latin typeface="Calibri" panose="020F0502020204030204" pitchFamily="34" charset="0"/>
                <a:ea typeface="Times New Roman" panose="02020603050405020304" pitchFamily="18" charset="0"/>
                <a:cs typeface="B Titr" panose="00000700000000000000" pitchFamily="2" charset="-78"/>
              </a:rPr>
              <a:t>18-15 سال</a:t>
            </a:r>
            <a:r>
              <a:rPr lang="fa-IR" sz="2800" dirty="0">
                <a:effectLst/>
                <a:latin typeface="B Mitra" panose="00000400000000000000" pitchFamily="2" charset="-78"/>
                <a:ea typeface="Times New Roman" panose="02020603050405020304" pitchFamily="18" charset="0"/>
                <a:cs typeface="B Titr" panose="00000700000000000000" pitchFamily="2" charset="-78"/>
              </a:rPr>
              <a:t> مراجعه کننده به مراکز مذکور می باشد.</a:t>
            </a:r>
          </a:p>
          <a:p>
            <a:pPr algn="just"/>
            <a:r>
              <a:rPr lang="fa-IR" sz="2800" dirty="0">
                <a:effectLst/>
                <a:latin typeface="Univers" panose="020B0503020202020204" pitchFamily="34" charset="0"/>
                <a:ea typeface="Times New Roman" panose="02020603050405020304" pitchFamily="18" charset="0"/>
                <a:cs typeface="B Titr" panose="00000700000000000000" pitchFamily="2" charset="-78"/>
              </a:rPr>
              <a:t>محیط پژوهش شامل </a:t>
            </a:r>
            <a:r>
              <a:rPr lang="fa-IR" sz="2800" dirty="0">
                <a:effectLst/>
                <a:highlight>
                  <a:srgbClr val="00FFFF"/>
                </a:highlight>
                <a:latin typeface="Univers" panose="020B0503020202020204" pitchFamily="34" charset="0"/>
                <a:ea typeface="Times New Roman" panose="02020603050405020304" pitchFamily="18" charset="0"/>
                <a:cs typeface="B Titr" panose="00000700000000000000" pitchFamily="2" charset="-78"/>
              </a:rPr>
              <a:t>بخش مراقبت ویژه و غیر ویژه نوزادان و بخش سزارین مامایی بیمارستان آموزشی آیت الله موسوی </a:t>
            </a:r>
            <a:r>
              <a:rPr lang="fa-IR" sz="2800" dirty="0">
                <a:effectLst/>
                <a:latin typeface="Univers" panose="020B0503020202020204" pitchFamily="34" charset="0"/>
                <a:ea typeface="Times New Roman" panose="02020603050405020304" pitchFamily="18" charset="0"/>
                <a:cs typeface="B Titr" panose="00000700000000000000" pitchFamily="2" charset="-78"/>
              </a:rPr>
              <a:t>و جامعه پژوهش شامل کارکنان (پرستاران، پزشکان، ماماها، خدمه، منشی های بخش) شاغل در بخش های مذکور می باشد. </a:t>
            </a:r>
            <a:endParaRPr lang="en-US" sz="2800" dirty="0">
              <a:effectLst/>
              <a:latin typeface="Univers" panose="020B0503020202020204" pitchFamily="34" charset="0"/>
              <a:ea typeface="Times New Roman" panose="02020603050405020304" pitchFamily="18" charset="0"/>
              <a:cs typeface="B Titr" panose="00000700000000000000" pitchFamily="2" charset="-78"/>
            </a:endParaRPr>
          </a:p>
          <a:p>
            <a:endParaRPr lang="fa-IR" sz="3600" dirty="0">
              <a:cs typeface="B Titr" panose="00000700000000000000" pitchFamily="2" charset="-78"/>
            </a:endParaRPr>
          </a:p>
        </p:txBody>
      </p:sp>
    </p:spTree>
    <p:extLst>
      <p:ext uri="{BB962C8B-B14F-4D97-AF65-F5344CB8AC3E}">
        <p14:creationId xmlns:p14="http://schemas.microsoft.com/office/powerpoint/2010/main" val="12634533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DD4AE-BD03-4582-8367-E6D762515636}"/>
              </a:ext>
            </a:extLst>
          </p:cNvPr>
          <p:cNvSpPr>
            <a:spLocks noGrp="1"/>
          </p:cNvSpPr>
          <p:nvPr>
            <p:ph type="title"/>
          </p:nvPr>
        </p:nvSpPr>
        <p:spPr/>
        <p:txBody>
          <a:bodyPr/>
          <a:lstStyle/>
          <a:p>
            <a:pPr algn="ctr"/>
            <a:r>
              <a:rPr lang="fa-IR" dirty="0">
                <a:solidFill>
                  <a:srgbClr val="C00000"/>
                </a:solidFill>
                <a:cs typeface="B Titr" panose="00000700000000000000" pitchFamily="2" charset="-78"/>
              </a:rPr>
              <a:t>ویژگی واحد های پژوهش یا معیار ورود</a:t>
            </a:r>
          </a:p>
        </p:txBody>
      </p:sp>
      <p:sp>
        <p:nvSpPr>
          <p:cNvPr id="3" name="Content Placeholder 2">
            <a:extLst>
              <a:ext uri="{FF2B5EF4-FFF2-40B4-BE49-F238E27FC236}">
                <a16:creationId xmlns:a16="http://schemas.microsoft.com/office/drawing/2014/main" id="{72C04C37-EC13-4668-89D5-47891AFD9FFF}"/>
              </a:ext>
            </a:extLst>
          </p:cNvPr>
          <p:cNvSpPr>
            <a:spLocks noGrp="1"/>
          </p:cNvSpPr>
          <p:nvPr>
            <p:ph idx="1"/>
          </p:nvPr>
        </p:nvSpPr>
        <p:spPr/>
        <p:txBody>
          <a:bodyPr>
            <a:normAutofit/>
          </a:bodyPr>
          <a:lstStyle/>
          <a:p>
            <a:r>
              <a:rPr lang="fa-IR" sz="2800" dirty="0">
                <a:cs typeface="B Titr" panose="00000700000000000000" pitchFamily="2" charset="-78"/>
              </a:rPr>
              <a:t>خصوصیاتی است که هر واحد پژوهش باید آن را دارا باشد تا بتواند جزو نمونه پزوهش قرار گیرد. باید دقیقا تعیین شده و بیان گردد. </a:t>
            </a:r>
          </a:p>
          <a:p>
            <a:r>
              <a:rPr lang="fa-IR" sz="2800" dirty="0">
                <a:cs typeface="B Titr" panose="00000700000000000000" pitchFamily="2" charset="-78"/>
              </a:rPr>
              <a:t>مشخصات واحد های مورد پزوهش بسته به نوع پژوهش متغیربوده و ان را می توان به سه دسته تقسیم نمود.</a:t>
            </a:r>
          </a:p>
          <a:p>
            <a:r>
              <a:rPr lang="fa-IR" sz="2800" dirty="0">
                <a:cs typeface="B Titr" panose="00000700000000000000" pitchFamily="2" charset="-78"/>
              </a:rPr>
              <a:t>مشخصات </a:t>
            </a:r>
            <a:r>
              <a:rPr lang="fa-IR" sz="2800" dirty="0">
                <a:solidFill>
                  <a:schemeClr val="accent5"/>
                </a:solidFill>
                <a:cs typeface="B Titr" panose="00000700000000000000" pitchFamily="2" charset="-78"/>
              </a:rPr>
              <a:t>دموگرافیک</a:t>
            </a:r>
            <a:r>
              <a:rPr lang="fa-IR" sz="2800" dirty="0">
                <a:cs typeface="B Titr" panose="00000700000000000000" pitchFamily="2" charset="-78"/>
              </a:rPr>
              <a:t>- مشخصات مربوط به وضعیت </a:t>
            </a:r>
            <a:r>
              <a:rPr lang="fa-IR" sz="2800" dirty="0">
                <a:solidFill>
                  <a:schemeClr val="accent5"/>
                </a:solidFill>
                <a:cs typeface="B Titr" panose="00000700000000000000" pitchFamily="2" charset="-78"/>
              </a:rPr>
              <a:t>سلامتی</a:t>
            </a:r>
            <a:r>
              <a:rPr lang="fa-IR" sz="2800" dirty="0">
                <a:cs typeface="B Titr" panose="00000700000000000000" pitchFamily="2" charset="-78"/>
              </a:rPr>
              <a:t>- مشخصات مربوط به </a:t>
            </a:r>
            <a:r>
              <a:rPr lang="fa-IR" sz="2800" dirty="0">
                <a:solidFill>
                  <a:schemeClr val="accent5"/>
                </a:solidFill>
                <a:cs typeface="B Titr" panose="00000700000000000000" pitchFamily="2" charset="-78"/>
              </a:rPr>
              <a:t>تجربیات قبلی</a:t>
            </a:r>
          </a:p>
        </p:txBody>
      </p:sp>
    </p:spTree>
    <p:extLst>
      <p:ext uri="{BB962C8B-B14F-4D97-AF65-F5344CB8AC3E}">
        <p14:creationId xmlns:p14="http://schemas.microsoft.com/office/powerpoint/2010/main" val="7031049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2D957-43D6-468E-9048-2693F4DA8A2C}"/>
              </a:ext>
            </a:extLst>
          </p:cNvPr>
          <p:cNvSpPr>
            <a:spLocks noGrp="1"/>
          </p:cNvSpPr>
          <p:nvPr>
            <p:ph type="title"/>
          </p:nvPr>
        </p:nvSpPr>
        <p:spPr/>
        <p:txBody>
          <a:bodyPr/>
          <a:lstStyle/>
          <a:p>
            <a:pPr algn="ctr"/>
            <a:r>
              <a:rPr lang="fa-IR" dirty="0">
                <a:solidFill>
                  <a:srgbClr val="C00000"/>
                </a:solidFill>
                <a:cs typeface="B Titr" panose="00000700000000000000" pitchFamily="2" charset="-78"/>
              </a:rPr>
              <a:t>مثال</a:t>
            </a:r>
          </a:p>
        </p:txBody>
      </p:sp>
      <p:sp>
        <p:nvSpPr>
          <p:cNvPr id="3" name="Content Placeholder 2">
            <a:extLst>
              <a:ext uri="{FF2B5EF4-FFF2-40B4-BE49-F238E27FC236}">
                <a16:creationId xmlns:a16="http://schemas.microsoft.com/office/drawing/2014/main" id="{75C91F87-042F-4D9F-99B1-915C0C14B852}"/>
              </a:ext>
            </a:extLst>
          </p:cNvPr>
          <p:cNvSpPr>
            <a:spLocks noGrp="1"/>
          </p:cNvSpPr>
          <p:nvPr>
            <p:ph idx="1"/>
          </p:nvPr>
        </p:nvSpPr>
        <p:spPr/>
        <p:txBody>
          <a:bodyPr>
            <a:normAutofit/>
          </a:bodyPr>
          <a:lstStyle/>
          <a:p>
            <a:pPr algn="just">
              <a:lnSpc>
                <a:spcPct val="150000"/>
              </a:lnSpc>
            </a:pPr>
            <a:r>
              <a:rPr lang="ar-SA" sz="2400" dirty="0">
                <a:solidFill>
                  <a:schemeClr val="tx1"/>
                </a:solidFill>
                <a:effectLst/>
                <a:latin typeface="B Nazanin" panose="00000400000000000000" pitchFamily="2" charset="-78"/>
                <a:ea typeface="Calibri" panose="020F0502020204030204" pitchFamily="34" charset="0"/>
                <a:cs typeface="B Titr" panose="00000700000000000000" pitchFamily="2" charset="-78"/>
              </a:rPr>
              <a:t>شرایط ورود به مطالعه شامل سن </a:t>
            </a:r>
            <a:r>
              <a:rPr lang="fa-IR" sz="2400" dirty="0">
                <a:solidFill>
                  <a:schemeClr val="tx1"/>
                </a:solidFill>
                <a:effectLst/>
                <a:latin typeface="B Mitra" panose="00000400000000000000" pitchFamily="2" charset="-78"/>
                <a:ea typeface="Times New Roman" panose="02020603050405020304" pitchFamily="18" charset="0"/>
                <a:cs typeface="B Titr" panose="00000700000000000000" pitchFamily="2" charset="-78"/>
              </a:rPr>
              <a:t>15 تا 18 سال، نداشتن بیماری جسمی و روحی شناخته شده، تجربه واقعه استرس زای شدید در 6 ماه اخیر و تمایل به شرکت در مطالعه، </a:t>
            </a:r>
          </a:p>
          <a:p>
            <a:pPr algn="just">
              <a:lnSpc>
                <a:spcPct val="150000"/>
              </a:lnSpc>
            </a:pPr>
            <a:r>
              <a:rPr lang="fa-IR" sz="2400" dirty="0">
                <a:solidFill>
                  <a:schemeClr val="tx1"/>
                </a:solidFill>
                <a:effectLst/>
                <a:latin typeface="B Mitra" panose="00000400000000000000" pitchFamily="2" charset="-78"/>
                <a:ea typeface="Times New Roman" panose="02020603050405020304" pitchFamily="18" charset="0"/>
                <a:cs typeface="B Titr" panose="00000700000000000000" pitchFamily="2" charset="-78"/>
              </a:rPr>
              <a:t> شرایط خروج داده از تحلیل نهایی شامل پرسشنامه های ناقص می باشد.</a:t>
            </a:r>
            <a:endParaRPr lang="fa-IR" sz="3200" dirty="0">
              <a:solidFill>
                <a:schemeClr val="tx1"/>
              </a:solidFill>
              <a:cs typeface="B Titr" panose="00000700000000000000" pitchFamily="2" charset="-78"/>
            </a:endParaRPr>
          </a:p>
        </p:txBody>
      </p:sp>
    </p:spTree>
    <p:extLst>
      <p:ext uri="{BB962C8B-B14F-4D97-AF65-F5344CB8AC3E}">
        <p14:creationId xmlns:p14="http://schemas.microsoft.com/office/powerpoint/2010/main" val="17557968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3447-9EBF-4548-A2C1-E2CE365B8B16}"/>
              </a:ext>
            </a:extLst>
          </p:cNvPr>
          <p:cNvSpPr>
            <a:spLocks noGrp="1"/>
          </p:cNvSpPr>
          <p:nvPr>
            <p:ph type="title"/>
          </p:nvPr>
        </p:nvSpPr>
        <p:spPr/>
        <p:txBody>
          <a:bodyPr/>
          <a:lstStyle/>
          <a:p>
            <a:pPr algn="ctr"/>
            <a:r>
              <a:rPr lang="fa-IR" dirty="0">
                <a:cs typeface="B Titr" panose="00000700000000000000" pitchFamily="2" charset="-78"/>
              </a:rPr>
              <a:t>حجم نمونه</a:t>
            </a:r>
          </a:p>
        </p:txBody>
      </p:sp>
      <p:sp>
        <p:nvSpPr>
          <p:cNvPr id="3" name="Content Placeholder 2">
            <a:extLst>
              <a:ext uri="{FF2B5EF4-FFF2-40B4-BE49-F238E27FC236}">
                <a16:creationId xmlns:a16="http://schemas.microsoft.com/office/drawing/2014/main" id="{BC3D3E47-AAD4-495D-86C7-354C90D259A6}"/>
              </a:ext>
            </a:extLst>
          </p:cNvPr>
          <p:cNvSpPr>
            <a:spLocks noGrp="1"/>
          </p:cNvSpPr>
          <p:nvPr>
            <p:ph idx="1"/>
          </p:nvPr>
        </p:nvSpPr>
        <p:spPr/>
        <p:txBody>
          <a:bodyPr>
            <a:normAutofit/>
          </a:bodyPr>
          <a:lstStyle/>
          <a:p>
            <a:r>
              <a:rPr lang="fa-IR" sz="2800" dirty="0">
                <a:cs typeface="B Titr" panose="00000700000000000000" pitchFamily="2" charset="-78"/>
              </a:rPr>
              <a:t>حجم نمونه بر حسب نوع روش تحقیق و سایر ویژگی های وابسته به روش تحقیق از جمله روش های اماری مورد نیاز متفاوت است. </a:t>
            </a:r>
          </a:p>
          <a:p>
            <a:r>
              <a:rPr lang="fa-IR" sz="2800" dirty="0">
                <a:cs typeface="B Titr" panose="00000700000000000000" pitchFamily="2" charset="-78"/>
              </a:rPr>
              <a:t>به طور کلی در تحقیقات توصیفی که هدف بررسی فراوانی و توصیف مسئله است تعداد نمونه بیشتری باید انتخاب شود.</a:t>
            </a:r>
          </a:p>
        </p:txBody>
      </p:sp>
    </p:spTree>
    <p:extLst>
      <p:ext uri="{BB962C8B-B14F-4D97-AF65-F5344CB8AC3E}">
        <p14:creationId xmlns:p14="http://schemas.microsoft.com/office/powerpoint/2010/main" val="36171176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DAB7A-4831-4376-A24F-A7E3CCA9F272}"/>
              </a:ext>
            </a:extLst>
          </p:cNvPr>
          <p:cNvSpPr>
            <a:spLocks noGrp="1"/>
          </p:cNvSpPr>
          <p:nvPr>
            <p:ph type="title"/>
          </p:nvPr>
        </p:nvSpPr>
        <p:spPr/>
        <p:txBody>
          <a:bodyPr/>
          <a:lstStyle/>
          <a:p>
            <a:pPr algn="ctr"/>
            <a:r>
              <a:rPr lang="fa-IR" b="1" i="0" dirty="0">
                <a:solidFill>
                  <a:srgbClr val="C00000"/>
                </a:solidFill>
                <a:effectLst/>
                <a:latin typeface="IRANSans"/>
                <a:cs typeface="B Titr" panose="00000700000000000000" pitchFamily="2" charset="-78"/>
              </a:rPr>
              <a:t>فرمول کوکران برای جامعه نامحدود</a:t>
            </a:r>
            <a:br>
              <a:rPr lang="fa-IR" b="1" i="0" dirty="0">
                <a:solidFill>
                  <a:srgbClr val="555555"/>
                </a:solidFill>
                <a:effectLst/>
                <a:latin typeface="IRANSans"/>
              </a:rPr>
            </a:br>
            <a:endParaRPr lang="fa-IR" dirty="0"/>
          </a:p>
        </p:txBody>
      </p:sp>
      <p:sp>
        <p:nvSpPr>
          <p:cNvPr id="3" name="Content Placeholder 2">
            <a:extLst>
              <a:ext uri="{FF2B5EF4-FFF2-40B4-BE49-F238E27FC236}">
                <a16:creationId xmlns:a16="http://schemas.microsoft.com/office/drawing/2014/main" id="{B9A30366-B51B-4D4A-B861-0369858437DE}"/>
              </a:ext>
            </a:extLst>
          </p:cNvPr>
          <p:cNvSpPr>
            <a:spLocks noGrp="1"/>
          </p:cNvSpPr>
          <p:nvPr>
            <p:ph idx="1"/>
          </p:nvPr>
        </p:nvSpPr>
        <p:spPr/>
        <p:txBody>
          <a:bodyPr>
            <a:normAutofit/>
          </a:bodyPr>
          <a:lstStyle/>
          <a:p>
            <a:r>
              <a:rPr lang="en-US" sz="2000" b="0" i="0" dirty="0">
                <a:solidFill>
                  <a:srgbClr val="777777"/>
                </a:solidFill>
                <a:effectLst/>
                <a:latin typeface="IRANSans"/>
                <a:cs typeface="B Titr" panose="00000700000000000000" pitchFamily="2" charset="-78"/>
              </a:rPr>
              <a:t>p </a:t>
            </a:r>
            <a:r>
              <a:rPr lang="fa-IR" sz="2000" b="0" i="0" dirty="0">
                <a:effectLst/>
                <a:latin typeface="IRANSans"/>
                <a:cs typeface="B Titr" panose="00000700000000000000" pitchFamily="2" charset="-78"/>
              </a:rPr>
              <a:t>نسبت (براوردشده) از افرادی از جامعه است که دارای صفت مورد نظر هستند؛ </a:t>
            </a:r>
          </a:p>
          <a:p>
            <a:r>
              <a:rPr lang="en-US" sz="2000" b="0" i="0" dirty="0">
                <a:effectLst/>
                <a:latin typeface="IRANSans"/>
                <a:cs typeface="B Titr" panose="00000700000000000000" pitchFamily="2" charset="-78"/>
              </a:rPr>
              <a:t>1-p=q</a:t>
            </a:r>
            <a:endParaRPr lang="fa-IR" sz="2000" b="0" i="0" dirty="0">
              <a:effectLst/>
              <a:latin typeface="IRANSans"/>
              <a:cs typeface="B Titr" panose="00000700000000000000" pitchFamily="2" charset="-78"/>
            </a:endParaRPr>
          </a:p>
          <a:p>
            <a:r>
              <a:rPr lang="en-US" sz="2000" dirty="0">
                <a:latin typeface="IRANSans"/>
                <a:cs typeface="B Titr" panose="00000700000000000000" pitchFamily="2" charset="-78"/>
              </a:rPr>
              <a:t>Z</a:t>
            </a:r>
            <a:r>
              <a:rPr lang="fa-IR" sz="2000" dirty="0">
                <a:latin typeface="IRANSans"/>
                <a:cs typeface="B Titr" panose="00000700000000000000" pitchFamily="2" charset="-78"/>
              </a:rPr>
              <a:t> صدک مرتبه </a:t>
            </a:r>
            <a:r>
              <a:rPr lang="en-US" sz="2000" dirty="0">
                <a:latin typeface="IRANSans"/>
                <a:cs typeface="B Titr" panose="00000700000000000000" pitchFamily="2" charset="-78"/>
              </a:rPr>
              <a:t>1-a/2 </a:t>
            </a:r>
            <a:r>
              <a:rPr lang="fa-IR" sz="2000" dirty="0">
                <a:latin typeface="IRANSans"/>
                <a:cs typeface="B Titr" panose="00000700000000000000" pitchFamily="2" charset="-78"/>
              </a:rPr>
              <a:t>است که از جدول توزیع نرمال پیدا می شود.</a:t>
            </a:r>
          </a:p>
          <a:p>
            <a:r>
              <a:rPr lang="fa-IR" sz="2000" b="0" i="0" dirty="0">
                <a:effectLst/>
                <a:latin typeface="IRANSans"/>
                <a:cs typeface="B Titr" panose="00000700000000000000" pitchFamily="2" charset="-78"/>
              </a:rPr>
              <a:t>مقدار </a:t>
            </a:r>
            <a:r>
              <a:rPr lang="en-US" sz="2000" b="0" i="0" dirty="0">
                <a:effectLst/>
                <a:latin typeface="IRANSans"/>
                <a:cs typeface="B Titr" panose="00000700000000000000" pitchFamily="2" charset="-78"/>
              </a:rPr>
              <a:t>Z </a:t>
            </a:r>
            <a:r>
              <a:rPr lang="fa-IR" sz="2000" b="0" i="0" dirty="0">
                <a:effectLst/>
                <a:latin typeface="IRANSans"/>
                <a:cs typeface="B Titr" panose="00000700000000000000" pitchFamily="2" charset="-78"/>
              </a:rPr>
              <a:t>برابر با 1.96 است.</a:t>
            </a:r>
          </a:p>
          <a:p>
            <a:r>
              <a:rPr lang="en-US" sz="2000" b="0" i="0" dirty="0">
                <a:effectLst/>
                <a:latin typeface="IRANSans"/>
                <a:cs typeface="B Titr" panose="00000700000000000000" pitchFamily="2" charset="-78"/>
              </a:rPr>
              <a:t>d </a:t>
            </a:r>
            <a:r>
              <a:rPr lang="fa-IR" sz="2000" dirty="0">
                <a:latin typeface="IRANSans"/>
                <a:cs typeface="B Titr" panose="00000700000000000000" pitchFamily="2" charset="-78"/>
              </a:rPr>
              <a:t>دقت مطالعه است.</a:t>
            </a:r>
            <a:endParaRPr lang="fa-IR" sz="2000" b="0" i="0" dirty="0">
              <a:effectLst/>
              <a:latin typeface="IRANSans"/>
              <a:cs typeface="B Titr" panose="00000700000000000000" pitchFamily="2" charset="-78"/>
            </a:endParaRPr>
          </a:p>
          <a:p>
            <a:endParaRPr lang="fa-IR" sz="2000" b="0" i="0" dirty="0">
              <a:effectLst/>
              <a:latin typeface="IRANSans"/>
              <a:cs typeface="B Titr" panose="00000700000000000000" pitchFamily="2" charset="-78"/>
            </a:endParaRPr>
          </a:p>
          <a:p>
            <a:endParaRPr lang="fa-IR" sz="2000" dirty="0">
              <a:cs typeface="B Titr" panose="00000700000000000000" pitchFamily="2" charset="-78"/>
            </a:endParaRPr>
          </a:p>
        </p:txBody>
      </p:sp>
      <p:pic>
        <p:nvPicPr>
          <p:cNvPr id="5" name="Picture 4">
            <a:extLst>
              <a:ext uri="{FF2B5EF4-FFF2-40B4-BE49-F238E27FC236}">
                <a16:creationId xmlns:a16="http://schemas.microsoft.com/office/drawing/2014/main" id="{A3E9FCFF-AA92-43C7-9EC4-5CE50F959934}"/>
              </a:ext>
            </a:extLst>
          </p:cNvPr>
          <p:cNvPicPr>
            <a:picLocks noChangeAspect="1"/>
          </p:cNvPicPr>
          <p:nvPr/>
        </p:nvPicPr>
        <p:blipFill>
          <a:blip r:embed="rId2"/>
          <a:stretch>
            <a:fillRect/>
          </a:stretch>
        </p:blipFill>
        <p:spPr>
          <a:xfrm>
            <a:off x="3508744" y="4290238"/>
            <a:ext cx="3657601" cy="1537756"/>
          </a:xfrm>
          <a:prstGeom prst="rect">
            <a:avLst/>
          </a:prstGeom>
        </p:spPr>
      </p:pic>
    </p:spTree>
    <p:extLst>
      <p:ext uri="{BB962C8B-B14F-4D97-AF65-F5344CB8AC3E}">
        <p14:creationId xmlns:p14="http://schemas.microsoft.com/office/powerpoint/2010/main" val="1590633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B2C39-5F5D-4B76-8F51-BE188E2D6DEB}"/>
              </a:ext>
            </a:extLst>
          </p:cNvPr>
          <p:cNvSpPr>
            <a:spLocks noGrp="1"/>
          </p:cNvSpPr>
          <p:nvPr>
            <p:ph type="title"/>
          </p:nvPr>
        </p:nvSpPr>
        <p:spPr/>
        <p:txBody>
          <a:bodyPr/>
          <a:lstStyle/>
          <a:p>
            <a:pPr algn="ctr"/>
            <a:r>
              <a:rPr lang="fa-IR" dirty="0">
                <a:solidFill>
                  <a:srgbClr val="C00000"/>
                </a:solidFill>
                <a:cs typeface="B Titr" panose="00000700000000000000" pitchFamily="2" charset="-78"/>
              </a:rPr>
              <a:t>ریزش و افت نمونه</a:t>
            </a:r>
          </a:p>
        </p:txBody>
      </p:sp>
      <p:sp>
        <p:nvSpPr>
          <p:cNvPr id="3" name="Content Placeholder 2">
            <a:extLst>
              <a:ext uri="{FF2B5EF4-FFF2-40B4-BE49-F238E27FC236}">
                <a16:creationId xmlns:a16="http://schemas.microsoft.com/office/drawing/2014/main" id="{9DC4643B-DD1C-4A39-90C8-738226697AE7}"/>
              </a:ext>
            </a:extLst>
          </p:cNvPr>
          <p:cNvSpPr>
            <a:spLocks noGrp="1"/>
          </p:cNvSpPr>
          <p:nvPr>
            <p:ph idx="1"/>
          </p:nvPr>
        </p:nvSpPr>
        <p:spPr/>
        <p:txBody>
          <a:bodyPr>
            <a:normAutofit/>
          </a:bodyPr>
          <a:lstStyle/>
          <a:p>
            <a:pPr algn="just"/>
            <a:r>
              <a:rPr lang="fa-IR" sz="2400" dirty="0">
                <a:cs typeface="B Titr" panose="00000700000000000000" pitchFamily="2" charset="-78"/>
              </a:rPr>
              <a:t>در بعضی از پژوهش ها تعداد نمونه هایی که از ابتدا انتخاب و در مطالعه وارد می شوند بتدریج در طول پژوهش کاهش می یابند. بخصوص در مواردی که فاصله بین دفعات سنجش و اندازه گیری طولانی باشد. در این شرایط بدلایل مختلفی مثل مهاجرت، مرگ و یا عدم تمایل به ادامه همکاری از ادامه پژوهش منصرف می شوند. بنابراین محقق باید احتمال افت نمونه ها را در نظر داشته و در تعیین اندازه نمونه دقت نماید.</a:t>
            </a:r>
          </a:p>
        </p:txBody>
      </p:sp>
    </p:spTree>
    <p:extLst>
      <p:ext uri="{BB962C8B-B14F-4D97-AF65-F5344CB8AC3E}">
        <p14:creationId xmlns:p14="http://schemas.microsoft.com/office/powerpoint/2010/main" val="22502100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C2FAB-DEEC-43DC-A9EC-D060538D5F4B}"/>
              </a:ext>
            </a:extLst>
          </p:cNvPr>
          <p:cNvSpPr>
            <a:spLocks noGrp="1"/>
          </p:cNvSpPr>
          <p:nvPr>
            <p:ph type="title"/>
          </p:nvPr>
        </p:nvSpPr>
        <p:spPr/>
        <p:txBody>
          <a:bodyPr/>
          <a:lstStyle/>
          <a:p>
            <a:pPr algn="ctr"/>
            <a:r>
              <a:rPr lang="fa-IR" dirty="0">
                <a:solidFill>
                  <a:srgbClr val="C00000"/>
                </a:solidFill>
                <a:cs typeface="B Titr" panose="00000700000000000000" pitchFamily="2" charset="-78"/>
              </a:rPr>
              <a:t>روش های نمونه گیری</a:t>
            </a:r>
          </a:p>
        </p:txBody>
      </p:sp>
      <p:sp>
        <p:nvSpPr>
          <p:cNvPr id="3" name="Content Placeholder 2">
            <a:extLst>
              <a:ext uri="{FF2B5EF4-FFF2-40B4-BE49-F238E27FC236}">
                <a16:creationId xmlns:a16="http://schemas.microsoft.com/office/drawing/2014/main" id="{71D1820B-20F7-45EE-B179-C20F1D6FC348}"/>
              </a:ext>
            </a:extLst>
          </p:cNvPr>
          <p:cNvSpPr>
            <a:spLocks noGrp="1"/>
          </p:cNvSpPr>
          <p:nvPr>
            <p:ph idx="1"/>
          </p:nvPr>
        </p:nvSpPr>
        <p:spPr/>
        <p:txBody>
          <a:bodyPr>
            <a:normAutofit/>
          </a:bodyPr>
          <a:lstStyle/>
          <a:p>
            <a:r>
              <a:rPr lang="fa-IR" sz="2400" dirty="0">
                <a:cs typeface="B Titr" panose="00000700000000000000" pitchFamily="2" charset="-78"/>
              </a:rPr>
              <a:t>نمونه گیری احتمالی</a:t>
            </a:r>
          </a:p>
          <a:p>
            <a:r>
              <a:rPr lang="fa-IR" sz="2400" dirty="0">
                <a:cs typeface="B Titr" panose="00000700000000000000" pitchFamily="2" charset="-78"/>
              </a:rPr>
              <a:t>نمونه گیری غیر احتمالی</a:t>
            </a:r>
          </a:p>
        </p:txBody>
      </p:sp>
    </p:spTree>
    <p:extLst>
      <p:ext uri="{BB962C8B-B14F-4D97-AF65-F5344CB8AC3E}">
        <p14:creationId xmlns:p14="http://schemas.microsoft.com/office/powerpoint/2010/main" val="30470755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6B61E-ED57-4CD8-91D1-FE58C136CB4C}"/>
              </a:ext>
            </a:extLst>
          </p:cNvPr>
          <p:cNvSpPr>
            <a:spLocks noGrp="1"/>
          </p:cNvSpPr>
          <p:nvPr>
            <p:ph type="title"/>
          </p:nvPr>
        </p:nvSpPr>
        <p:spPr/>
        <p:txBody>
          <a:bodyPr/>
          <a:lstStyle/>
          <a:p>
            <a:pPr algn="ctr"/>
            <a:r>
              <a:rPr lang="fa-IR" dirty="0">
                <a:solidFill>
                  <a:srgbClr val="C00000"/>
                </a:solidFill>
                <a:cs typeface="B Titr" panose="00000700000000000000" pitchFamily="2" charset="-78"/>
              </a:rPr>
              <a:t>نمونه گیری احتمالی یا تصادفی</a:t>
            </a:r>
          </a:p>
        </p:txBody>
      </p:sp>
      <p:sp>
        <p:nvSpPr>
          <p:cNvPr id="3" name="Content Placeholder 2">
            <a:extLst>
              <a:ext uri="{FF2B5EF4-FFF2-40B4-BE49-F238E27FC236}">
                <a16:creationId xmlns:a16="http://schemas.microsoft.com/office/drawing/2014/main" id="{2B781626-A004-41D0-B994-7889A5CBBB16}"/>
              </a:ext>
            </a:extLst>
          </p:cNvPr>
          <p:cNvSpPr>
            <a:spLocks noGrp="1"/>
          </p:cNvSpPr>
          <p:nvPr>
            <p:ph idx="1"/>
          </p:nvPr>
        </p:nvSpPr>
        <p:spPr/>
        <p:txBody>
          <a:bodyPr>
            <a:normAutofit/>
          </a:bodyPr>
          <a:lstStyle/>
          <a:p>
            <a:pPr algn="just">
              <a:lnSpc>
                <a:spcPct val="150000"/>
              </a:lnSpc>
            </a:pPr>
            <a:r>
              <a:rPr lang="fa-IR" sz="2400" dirty="0">
                <a:cs typeface="B Titr" panose="00000700000000000000" pitchFamily="2" charset="-78"/>
              </a:rPr>
              <a:t>بهتر است انتخاب افراد به صورت تصادفی باشد تا اطمینان حاصل شود که انتخاب بر اساس شانس است و  شانس مساوی برای انتخاب هریک از واحد ها وجود دارد.</a:t>
            </a:r>
          </a:p>
        </p:txBody>
      </p:sp>
    </p:spTree>
    <p:extLst>
      <p:ext uri="{BB962C8B-B14F-4D97-AF65-F5344CB8AC3E}">
        <p14:creationId xmlns:p14="http://schemas.microsoft.com/office/powerpoint/2010/main" val="25729072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BFA44-C609-494F-9C0A-76DF6AE62689}"/>
              </a:ext>
            </a:extLst>
          </p:cNvPr>
          <p:cNvSpPr>
            <a:spLocks noGrp="1"/>
          </p:cNvSpPr>
          <p:nvPr>
            <p:ph type="title"/>
          </p:nvPr>
        </p:nvSpPr>
        <p:spPr/>
        <p:txBody>
          <a:bodyPr/>
          <a:lstStyle/>
          <a:p>
            <a:pPr algn="ctr"/>
            <a:r>
              <a:rPr lang="fa-IR" dirty="0">
                <a:solidFill>
                  <a:srgbClr val="C00000"/>
                </a:solidFill>
                <a:cs typeface="B Titr" panose="00000700000000000000" pitchFamily="2" charset="-78"/>
              </a:rPr>
              <a:t>نمونه گیری تصادفی ساده</a:t>
            </a:r>
          </a:p>
        </p:txBody>
      </p:sp>
      <p:sp>
        <p:nvSpPr>
          <p:cNvPr id="3" name="Content Placeholder 2">
            <a:extLst>
              <a:ext uri="{FF2B5EF4-FFF2-40B4-BE49-F238E27FC236}">
                <a16:creationId xmlns:a16="http://schemas.microsoft.com/office/drawing/2014/main" id="{82B39ED4-E1EA-45CA-A538-C84479FADB06}"/>
              </a:ext>
            </a:extLst>
          </p:cNvPr>
          <p:cNvSpPr>
            <a:spLocks noGrp="1"/>
          </p:cNvSpPr>
          <p:nvPr>
            <p:ph idx="1"/>
          </p:nvPr>
        </p:nvSpPr>
        <p:spPr/>
        <p:txBody>
          <a:bodyPr>
            <a:normAutofit/>
          </a:bodyPr>
          <a:lstStyle/>
          <a:p>
            <a:pPr algn="just"/>
            <a:r>
              <a:rPr lang="fa-IR" sz="2400" dirty="0">
                <a:cs typeface="B Titr" panose="00000700000000000000" pitchFamily="2" charset="-78"/>
              </a:rPr>
              <a:t>در این روش هریک از واحدهای مورد پژوهش شانس مساوی و مستقل برای انتخاب شدن دارند و به </a:t>
            </a:r>
            <a:r>
              <a:rPr lang="fa-IR" sz="2400" dirty="0">
                <a:highlight>
                  <a:srgbClr val="FFFF00"/>
                </a:highlight>
                <a:cs typeface="B Titr" panose="00000700000000000000" pitchFamily="2" charset="-78"/>
              </a:rPr>
              <a:t>روش تصادفی از بین فهرستی از اعضاء جامعه انتخاب می شوند</a:t>
            </a:r>
            <a:r>
              <a:rPr lang="fa-IR" sz="2400" dirty="0">
                <a:cs typeface="B Titr" panose="00000700000000000000" pitchFamily="2" charset="-78"/>
              </a:rPr>
              <a:t> و پزوهشگر در انتخاب نمونه ها هیچگونه دخالتی ندارد. </a:t>
            </a:r>
          </a:p>
          <a:p>
            <a:pPr algn="just"/>
            <a:r>
              <a:rPr lang="fa-IR" sz="2400" dirty="0">
                <a:cs typeface="B Titr" panose="00000700000000000000" pitchFamily="2" charset="-78"/>
              </a:rPr>
              <a:t>انتخاب می تواند به روش قرعه کشی و استفاده از جدول اعداد تصادفی انجام شود.</a:t>
            </a:r>
          </a:p>
        </p:txBody>
      </p:sp>
    </p:spTree>
    <p:extLst>
      <p:ext uri="{BB962C8B-B14F-4D97-AF65-F5344CB8AC3E}">
        <p14:creationId xmlns:p14="http://schemas.microsoft.com/office/powerpoint/2010/main" val="4952574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C799F-57CB-4F3C-8A4B-86C5860F3E9E}"/>
              </a:ext>
            </a:extLst>
          </p:cNvPr>
          <p:cNvSpPr>
            <a:spLocks noGrp="1"/>
          </p:cNvSpPr>
          <p:nvPr>
            <p:ph type="title"/>
          </p:nvPr>
        </p:nvSpPr>
        <p:spPr/>
        <p:txBody>
          <a:bodyPr/>
          <a:lstStyle/>
          <a:p>
            <a:pPr algn="ctr"/>
            <a:r>
              <a:rPr lang="fa-IR" dirty="0">
                <a:solidFill>
                  <a:srgbClr val="C00000"/>
                </a:solidFill>
                <a:cs typeface="B Titr" panose="00000700000000000000" pitchFamily="2" charset="-78"/>
              </a:rPr>
              <a:t>نمونه گیری تصادفی منظم (سیستماتیک)</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B3FBFC4-313F-4475-BEB3-80D12C1954B0}"/>
                  </a:ext>
                </a:extLst>
              </p:cNvPr>
              <p:cNvSpPr>
                <a:spLocks noGrp="1"/>
              </p:cNvSpPr>
              <p:nvPr>
                <p:ph idx="1"/>
              </p:nvPr>
            </p:nvSpPr>
            <p:spPr>
              <a:xfrm>
                <a:off x="677334" y="2160590"/>
                <a:ext cx="8596668" cy="3155690"/>
              </a:xfrm>
            </p:spPr>
            <p:txBody>
              <a:bodyPr numCol="2" rtlCol="1">
                <a:normAutofit/>
              </a:bodyPr>
              <a:lstStyle/>
              <a:p>
                <a:r>
                  <a:rPr lang="fa-IR" dirty="0">
                    <a:cs typeface="B Titr" panose="00000700000000000000" pitchFamily="2" charset="-78"/>
                  </a:rPr>
                  <a:t>از افراد مورد نظر فهرستی تهیه می شود سپس </a:t>
                </a:r>
                <a:r>
                  <a:rPr lang="fa-IR" b="1" dirty="0">
                    <a:solidFill>
                      <a:schemeClr val="accent5"/>
                    </a:solidFill>
                    <a:cs typeface="B Titr" panose="00000700000000000000" pitchFamily="2" charset="-78"/>
                  </a:rPr>
                  <a:t>نسبت نمونه به جامعه     تعیین می شود</a:t>
                </a:r>
                <a:r>
                  <a:rPr lang="fa-IR" dirty="0">
                    <a:cs typeface="B Titr" panose="00000700000000000000" pitchFamily="2" charset="-78"/>
                  </a:rPr>
                  <a:t>. این نسبت را فاصله نمونه برداری می گویند. به عبارت دیگر در این روش نمونه گیری با رعایت یک فاصله مساوی، نمونه ها از چارچوب نمونه گیری منظم انتخاب می شوند .</a:t>
                </a:r>
              </a:p>
              <a:p>
                <a:pPr marL="0" indent="0" algn="l">
                  <a:buNone/>
                </a:pPr>
                <a14:m>
                  <m:oMath xmlns:m="http://schemas.openxmlformats.org/officeDocument/2006/math">
                    <m:f>
                      <m:fPr>
                        <m:ctrlPr>
                          <a:rPr lang="fa-IR" sz="4400" i="1" smtClean="0">
                            <a:latin typeface="Cambria Math" panose="02040503050406030204" pitchFamily="18" charset="0"/>
                          </a:rPr>
                        </m:ctrlPr>
                      </m:fPr>
                      <m:num>
                        <m:r>
                          <a:rPr lang="en-US" sz="4400" b="0" i="1" smtClean="0">
                            <a:latin typeface="Cambria Math" panose="02040503050406030204" pitchFamily="18" charset="0"/>
                          </a:rPr>
                          <m:t>𝑁</m:t>
                        </m:r>
                      </m:num>
                      <m:den>
                        <m:r>
                          <a:rPr lang="en-US" sz="4400" b="0" i="1" smtClean="0">
                            <a:latin typeface="Cambria Math" panose="02040503050406030204" pitchFamily="18" charset="0"/>
                          </a:rPr>
                          <m:t>𝑛</m:t>
                        </m:r>
                      </m:den>
                    </m:f>
                  </m:oMath>
                </a14:m>
                <a:r>
                  <a:rPr lang="fa-IR" dirty="0">
                    <a:cs typeface="B Titr" panose="00000700000000000000" pitchFamily="2" charset="-78"/>
                  </a:rPr>
                  <a:t>= </a:t>
                </a:r>
                <a:r>
                  <a:rPr lang="en-US" sz="4000" b="1" dirty="0">
                    <a:cs typeface="B Titr" panose="00000700000000000000" pitchFamily="2" charset="-78"/>
                  </a:rPr>
                  <a:t>K</a:t>
                </a:r>
                <a:r>
                  <a:rPr lang="fa-IR" sz="4000" b="1" dirty="0">
                    <a:cs typeface="B Titr" panose="00000700000000000000" pitchFamily="2" charset="-78"/>
                  </a:rPr>
                  <a:t> </a:t>
                </a:r>
              </a:p>
              <a:p>
                <a:pPr marL="0" indent="0" algn="l">
                  <a:buNone/>
                </a:pPr>
                <a:r>
                  <a:rPr lang="en-US" sz="1700" b="1" dirty="0">
                    <a:cs typeface="B Titr" panose="00000700000000000000" pitchFamily="2" charset="-78"/>
                  </a:rPr>
                  <a:t>K</a:t>
                </a:r>
                <a:r>
                  <a:rPr lang="fa-IR" sz="1700" b="1" dirty="0">
                    <a:cs typeface="B Titr" panose="00000700000000000000" pitchFamily="2" charset="-78"/>
                  </a:rPr>
                  <a:t> </a:t>
                </a:r>
                <a:r>
                  <a:rPr lang="fa-IR" sz="1600" b="1" dirty="0">
                    <a:cs typeface="B Titr" panose="00000700000000000000" pitchFamily="2" charset="-78"/>
                  </a:rPr>
                  <a:t>= </a:t>
                </a:r>
                <a:r>
                  <a:rPr lang="fa-IR" sz="1600" dirty="0">
                    <a:cs typeface="B Titr" panose="00000700000000000000" pitchFamily="2" charset="-78"/>
                  </a:rPr>
                  <a:t>فاصله نمونه گیری</a:t>
                </a:r>
              </a:p>
              <a:p>
                <a:pPr marL="0" indent="0" algn="l">
                  <a:buNone/>
                </a:pPr>
                <a:r>
                  <a:rPr lang="en-US" sz="1600" dirty="0">
                    <a:cs typeface="B Titr" panose="00000700000000000000" pitchFamily="2" charset="-78"/>
                  </a:rPr>
                  <a:t>N</a:t>
                </a:r>
                <a:r>
                  <a:rPr lang="fa-IR" sz="1600" dirty="0">
                    <a:cs typeface="B Titr" panose="00000700000000000000" pitchFamily="2" charset="-78"/>
                  </a:rPr>
                  <a:t>= تعداد کل جامعه</a:t>
                </a:r>
              </a:p>
              <a:p>
                <a:pPr marL="0" indent="0" algn="l">
                  <a:buNone/>
                </a:pPr>
                <a:r>
                  <a:rPr lang="en-US" sz="1600" dirty="0">
                    <a:cs typeface="B Titr" panose="00000700000000000000" pitchFamily="2" charset="-78"/>
                  </a:rPr>
                  <a:t>n</a:t>
                </a:r>
                <a:r>
                  <a:rPr lang="fa-IR" sz="1600" dirty="0">
                    <a:cs typeface="B Titr" panose="00000700000000000000" pitchFamily="2" charset="-78"/>
                  </a:rPr>
                  <a:t>= تعداد افراد نمونه</a:t>
                </a:r>
                <a:endParaRPr lang="en-US" sz="1600" dirty="0">
                  <a:cs typeface="B Titr" panose="00000700000000000000" pitchFamily="2" charset="-78"/>
                </a:endParaRPr>
              </a:p>
            </p:txBody>
          </p:sp>
        </mc:Choice>
        <mc:Fallback>
          <p:sp>
            <p:nvSpPr>
              <p:cNvPr id="3" name="Content Placeholder 2">
                <a:extLst>
                  <a:ext uri="{FF2B5EF4-FFF2-40B4-BE49-F238E27FC236}">
                    <a16:creationId xmlns:a16="http://schemas.microsoft.com/office/drawing/2014/main" id="{1B3FBFC4-313F-4475-BEB3-80D12C1954B0}"/>
                  </a:ext>
                </a:extLst>
              </p:cNvPr>
              <p:cNvSpPr>
                <a:spLocks noGrp="1" noRot="1" noChangeAspect="1" noMove="1" noResize="1" noEditPoints="1" noAdjustHandles="1" noChangeArrowheads="1" noChangeShapeType="1" noTextEdit="1"/>
              </p:cNvSpPr>
              <p:nvPr>
                <p:ph idx="1"/>
              </p:nvPr>
            </p:nvSpPr>
            <p:spPr>
              <a:xfrm>
                <a:off x="677334" y="2160590"/>
                <a:ext cx="8596668" cy="3155690"/>
              </a:xfrm>
              <a:blipFill>
                <a:blip r:embed="rId2"/>
                <a:stretch>
                  <a:fillRect l="-355" t="-1158" r="-284"/>
                </a:stretch>
              </a:blipFill>
            </p:spPr>
            <p:txBody>
              <a:bodyPr/>
              <a:lstStyle/>
              <a:p>
                <a:r>
                  <a:rPr lang="fa-IR">
                    <a:noFill/>
                  </a:rPr>
                  <a:t> </a:t>
                </a:r>
              </a:p>
            </p:txBody>
          </p:sp>
        </mc:Fallback>
      </mc:AlternateContent>
    </p:spTree>
    <p:extLst>
      <p:ext uri="{BB962C8B-B14F-4D97-AF65-F5344CB8AC3E}">
        <p14:creationId xmlns:p14="http://schemas.microsoft.com/office/powerpoint/2010/main" val="26369951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E2288-585F-4BE3-A839-A4953997B503}"/>
              </a:ext>
            </a:extLst>
          </p:cNvPr>
          <p:cNvSpPr>
            <a:spLocks noGrp="1"/>
          </p:cNvSpPr>
          <p:nvPr>
            <p:ph type="title"/>
          </p:nvPr>
        </p:nvSpPr>
        <p:spPr/>
        <p:txBody>
          <a:bodyPr/>
          <a:lstStyle/>
          <a:p>
            <a:pPr algn="ctr"/>
            <a:r>
              <a:rPr lang="fa-IR" dirty="0">
                <a:solidFill>
                  <a:srgbClr val="C00000"/>
                </a:solidFill>
                <a:cs typeface="B Titr" panose="00000700000000000000" pitchFamily="2" charset="-78"/>
              </a:rPr>
              <a:t>مثال</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57F706A-8E76-4EFA-ADDA-4A1A2C72B3C2}"/>
                  </a:ext>
                </a:extLst>
              </p:cNvPr>
              <p:cNvSpPr>
                <a:spLocks noGrp="1"/>
              </p:cNvSpPr>
              <p:nvPr>
                <p:ph idx="1"/>
              </p:nvPr>
            </p:nvSpPr>
            <p:spPr/>
            <p:txBody>
              <a:bodyPr>
                <a:normAutofit/>
              </a:bodyPr>
              <a:lstStyle/>
              <a:p>
                <a:r>
                  <a:rPr lang="fa-IR" sz="2000" dirty="0">
                    <a:cs typeface="B Titr" panose="00000700000000000000" pitchFamily="2" charset="-78"/>
                  </a:rPr>
                  <a:t>اگر بخواهیم از بین 500 نفر بیمار 50 نفر را با استفاده از این روش انتخاب کنیم طبق فرمول اسلاید قبلی</a:t>
                </a:r>
              </a:p>
              <a:p>
                <a:pPr marL="0" indent="0" algn="ctr">
                  <a:buNone/>
                </a:pPr>
                <a14:m>
                  <m:oMath xmlns:m="http://schemas.openxmlformats.org/officeDocument/2006/math">
                    <m:f>
                      <m:fPr>
                        <m:ctrlPr>
                          <a:rPr lang="fa-IR" sz="3200" b="1" i="1" smtClean="0">
                            <a:latin typeface="Cambria Math" panose="02040503050406030204" pitchFamily="18" charset="0"/>
                          </a:rPr>
                        </m:ctrlPr>
                      </m:fPr>
                      <m:num>
                        <m:r>
                          <a:rPr lang="fa-IR" sz="3200" b="1" i="1" smtClean="0">
                            <a:latin typeface="Cambria Math" panose="02040503050406030204" pitchFamily="18" charset="0"/>
                          </a:rPr>
                          <m:t>𝟓𝟎𝟎</m:t>
                        </m:r>
                      </m:num>
                      <m:den>
                        <m:r>
                          <a:rPr lang="fa-IR" sz="3200" b="1" i="1" smtClean="0">
                            <a:latin typeface="Cambria Math" panose="02040503050406030204" pitchFamily="18" charset="0"/>
                          </a:rPr>
                          <m:t>𝟓𝟎</m:t>
                        </m:r>
                      </m:den>
                    </m:f>
                    <m:r>
                      <a:rPr lang="fa-IR" sz="3200" b="1" i="1" smtClean="0">
                        <a:latin typeface="Cambria Math" panose="02040503050406030204" pitchFamily="18" charset="0"/>
                      </a:rPr>
                      <m:t>=</m:t>
                    </m:r>
                    <m:r>
                      <a:rPr lang="fa-IR" sz="3200" b="1" i="1" smtClean="0">
                        <a:latin typeface="Cambria Math" panose="02040503050406030204" pitchFamily="18" charset="0"/>
                      </a:rPr>
                      <m:t>𝟏𝟎</m:t>
                    </m:r>
                  </m:oMath>
                </a14:m>
                <a:r>
                  <a:rPr lang="fa-IR" sz="3200" b="1" dirty="0">
                    <a:cs typeface="B Titr" panose="00000700000000000000" pitchFamily="2" charset="-78"/>
                  </a:rPr>
                  <a:t>= </a:t>
                </a:r>
                <a:r>
                  <a:rPr lang="en-US" sz="3200" b="1" dirty="0">
                    <a:cs typeface="B Titr" panose="00000700000000000000" pitchFamily="2" charset="-78"/>
                  </a:rPr>
                  <a:t>K</a:t>
                </a:r>
                <a:endParaRPr lang="fa-IR" sz="3200" b="1" dirty="0">
                  <a:cs typeface="B Titr" panose="00000700000000000000" pitchFamily="2" charset="-78"/>
                </a:endParaRPr>
              </a:p>
              <a:p>
                <a:pPr marL="0" indent="0">
                  <a:buNone/>
                </a:pPr>
                <a:r>
                  <a:rPr lang="fa-IR" sz="3200" dirty="0">
                    <a:cs typeface="B Titr" panose="00000700000000000000" pitchFamily="2" charset="-78"/>
                  </a:rPr>
                  <a:t>فاصله نمونه گیری برابر 10 است. در لیست شرکت کنندگان از هر 10 نفر یک نفر را به طور تصادفی انتخاب می کنیم</a:t>
                </a:r>
              </a:p>
            </p:txBody>
          </p:sp>
        </mc:Choice>
        <mc:Fallback xmlns="">
          <p:sp>
            <p:nvSpPr>
              <p:cNvPr id="3" name="Content Placeholder 2">
                <a:extLst>
                  <a:ext uri="{FF2B5EF4-FFF2-40B4-BE49-F238E27FC236}">
                    <a16:creationId xmlns:a16="http://schemas.microsoft.com/office/drawing/2014/main" id="{C57F706A-8E76-4EFA-ADDA-4A1A2C72B3C2}"/>
                  </a:ext>
                </a:extLst>
              </p:cNvPr>
              <p:cNvSpPr>
                <a:spLocks noGrp="1" noRot="1" noChangeAspect="1" noMove="1" noResize="1" noEditPoints="1" noAdjustHandles="1" noChangeArrowheads="1" noChangeShapeType="1" noTextEdit="1"/>
              </p:cNvSpPr>
              <p:nvPr>
                <p:ph idx="1"/>
              </p:nvPr>
            </p:nvSpPr>
            <p:spPr>
              <a:blipFill>
                <a:blip r:embed="rId2"/>
                <a:stretch>
                  <a:fillRect t="-785" r="-1844"/>
                </a:stretch>
              </a:blipFill>
            </p:spPr>
            <p:txBody>
              <a:bodyPr/>
              <a:lstStyle/>
              <a:p>
                <a:r>
                  <a:rPr lang="fa-IR">
                    <a:noFill/>
                  </a:rPr>
                  <a:t> </a:t>
                </a:r>
              </a:p>
            </p:txBody>
          </p:sp>
        </mc:Fallback>
      </mc:AlternateContent>
    </p:spTree>
    <p:extLst>
      <p:ext uri="{BB962C8B-B14F-4D97-AF65-F5344CB8AC3E}">
        <p14:creationId xmlns:p14="http://schemas.microsoft.com/office/powerpoint/2010/main" val="12660846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6CAB6-F269-488D-A841-2C00ED879809}"/>
              </a:ext>
            </a:extLst>
          </p:cNvPr>
          <p:cNvSpPr>
            <a:spLocks noGrp="1"/>
          </p:cNvSpPr>
          <p:nvPr>
            <p:ph type="title"/>
          </p:nvPr>
        </p:nvSpPr>
        <p:spPr/>
        <p:txBody>
          <a:bodyPr/>
          <a:lstStyle/>
          <a:p>
            <a:pPr algn="ctr"/>
            <a:r>
              <a:rPr lang="fa-IR" dirty="0">
                <a:solidFill>
                  <a:srgbClr val="C00000"/>
                </a:solidFill>
                <a:cs typeface="B Titr" panose="00000700000000000000" pitchFamily="2" charset="-78"/>
              </a:rPr>
              <a:t>نمونه گیری تصادفی طبقه ای</a:t>
            </a:r>
          </a:p>
        </p:txBody>
      </p:sp>
      <p:sp>
        <p:nvSpPr>
          <p:cNvPr id="3" name="Content Placeholder 2">
            <a:extLst>
              <a:ext uri="{FF2B5EF4-FFF2-40B4-BE49-F238E27FC236}">
                <a16:creationId xmlns:a16="http://schemas.microsoft.com/office/drawing/2014/main" id="{905F6A64-A289-4523-B679-93DA26B82B9E}"/>
              </a:ext>
            </a:extLst>
          </p:cNvPr>
          <p:cNvSpPr>
            <a:spLocks noGrp="1"/>
          </p:cNvSpPr>
          <p:nvPr>
            <p:ph idx="1"/>
          </p:nvPr>
        </p:nvSpPr>
        <p:spPr/>
        <p:txBody>
          <a:bodyPr>
            <a:normAutofit/>
          </a:bodyPr>
          <a:lstStyle/>
          <a:p>
            <a:pPr algn="just"/>
            <a:r>
              <a:rPr lang="fa-IR" sz="2400" dirty="0">
                <a:cs typeface="B Titr" panose="00000700000000000000" pitchFamily="2" charset="-78"/>
              </a:rPr>
              <a:t>چنانچه جامعه پژوهش از نظر وجود </a:t>
            </a:r>
            <a:r>
              <a:rPr lang="fa-IR" sz="2400" dirty="0">
                <a:highlight>
                  <a:srgbClr val="FFFF00"/>
                </a:highlight>
                <a:cs typeface="B Titr" panose="00000700000000000000" pitchFamily="2" charset="-78"/>
              </a:rPr>
              <a:t>ویژگیهایی همگون نباشد </a:t>
            </a:r>
            <a:r>
              <a:rPr lang="fa-IR" sz="2400" dirty="0">
                <a:cs typeface="B Titr" panose="00000700000000000000" pitchFamily="2" charset="-78"/>
              </a:rPr>
              <a:t>از این نوع نمونه گیری استفاده می شود. در اینجا جامعه آماری را بسته به خصوصیاتی که آنها را از یکدیگر متمایز می سازد </a:t>
            </a:r>
            <a:r>
              <a:rPr lang="fa-IR" sz="2400" dirty="0">
                <a:highlight>
                  <a:srgbClr val="FFFF00"/>
                </a:highlight>
                <a:cs typeface="B Titr" panose="00000700000000000000" pitchFamily="2" charset="-78"/>
              </a:rPr>
              <a:t>به طبقات مختلف تقسیم </a:t>
            </a:r>
            <a:r>
              <a:rPr lang="fa-IR" sz="2400" dirty="0">
                <a:cs typeface="B Titr" panose="00000700000000000000" pitchFamily="2" charset="-78"/>
              </a:rPr>
              <a:t>می نماییم سپس از هر طبقه با جمعیت آن به تعداد مورد نیاز به طریق تصادفی ساده و یا منظم افراد را انتخاب می نماییم.</a:t>
            </a:r>
          </a:p>
          <a:p>
            <a:pPr algn="just"/>
            <a:r>
              <a:rPr lang="fa-IR" sz="2400" dirty="0">
                <a:cs typeface="B Titr" panose="00000700000000000000" pitchFamily="2" charset="-78"/>
              </a:rPr>
              <a:t>طبقه بندی ممکن است بر اساس ویژگی هایی از قبیل </a:t>
            </a:r>
            <a:r>
              <a:rPr lang="fa-IR" sz="2400" b="1" dirty="0">
                <a:cs typeface="B Titr" panose="00000700000000000000" pitchFamily="2" charset="-78"/>
              </a:rPr>
              <a:t>سن- جنس- شغل- منطقه زندگی</a:t>
            </a:r>
            <a:r>
              <a:rPr lang="fa-IR" sz="2400" dirty="0">
                <a:cs typeface="B Titr" panose="00000700000000000000" pitchFamily="2" charset="-78"/>
              </a:rPr>
              <a:t> و غیره باشد. طبقه بندی باید به نحوی انجام شود که اعضای داخل هر طبقه مشابه بوده ولی بین طبقات تفاوت وجود داشته باشد.</a:t>
            </a:r>
          </a:p>
        </p:txBody>
      </p:sp>
    </p:spTree>
    <p:extLst>
      <p:ext uri="{BB962C8B-B14F-4D97-AF65-F5344CB8AC3E}">
        <p14:creationId xmlns:p14="http://schemas.microsoft.com/office/powerpoint/2010/main" val="16056251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BE9DD-10C9-430C-B8A0-3740F2691022}"/>
              </a:ext>
            </a:extLst>
          </p:cNvPr>
          <p:cNvSpPr>
            <a:spLocks noGrp="1"/>
          </p:cNvSpPr>
          <p:nvPr>
            <p:ph type="title"/>
          </p:nvPr>
        </p:nvSpPr>
        <p:spPr/>
        <p:txBody>
          <a:bodyPr/>
          <a:lstStyle/>
          <a:p>
            <a:pPr algn="ctr"/>
            <a:r>
              <a:rPr lang="fa-IR" dirty="0">
                <a:solidFill>
                  <a:srgbClr val="C00000"/>
                </a:solidFill>
                <a:cs typeface="B Titr" panose="00000700000000000000" pitchFamily="2" charset="-78"/>
              </a:rPr>
              <a:t>نمونه گیری تصادفی خوشه ای</a:t>
            </a:r>
          </a:p>
        </p:txBody>
      </p:sp>
      <p:sp>
        <p:nvSpPr>
          <p:cNvPr id="3" name="Content Placeholder 2">
            <a:extLst>
              <a:ext uri="{FF2B5EF4-FFF2-40B4-BE49-F238E27FC236}">
                <a16:creationId xmlns:a16="http://schemas.microsoft.com/office/drawing/2014/main" id="{864AB25B-0EFF-4810-AB2D-7621E28E250D}"/>
              </a:ext>
            </a:extLst>
          </p:cNvPr>
          <p:cNvSpPr>
            <a:spLocks noGrp="1"/>
          </p:cNvSpPr>
          <p:nvPr>
            <p:ph idx="1"/>
          </p:nvPr>
        </p:nvSpPr>
        <p:spPr/>
        <p:txBody>
          <a:bodyPr/>
          <a:lstStyle/>
          <a:p>
            <a:pPr algn="just">
              <a:lnSpc>
                <a:spcPct val="150000"/>
              </a:lnSpc>
            </a:pPr>
            <a:r>
              <a:rPr lang="fa-IR" sz="2000" dirty="0">
                <a:cs typeface="B Titr" panose="00000700000000000000" pitchFamily="2" charset="-78"/>
              </a:rPr>
              <a:t>انتخاب گروه هایی از افراد(خوشه) به جای تک تک آنها، نمونه گیری خوشه ای نامیده می شود.</a:t>
            </a:r>
          </a:p>
          <a:p>
            <a:pPr algn="just">
              <a:lnSpc>
                <a:spcPct val="150000"/>
              </a:lnSpc>
            </a:pPr>
            <a:r>
              <a:rPr lang="fa-IR" sz="2000" dirty="0">
                <a:cs typeface="B Titr" panose="00000700000000000000" pitchFamily="2" charset="-78"/>
              </a:rPr>
              <a:t> زمانی از این نوع نمونه گیری استفاده می شود که </a:t>
            </a:r>
            <a:r>
              <a:rPr lang="fa-IR" sz="2000" dirty="0">
                <a:highlight>
                  <a:srgbClr val="FFFF00"/>
                </a:highlight>
                <a:cs typeface="B Titr" panose="00000700000000000000" pitchFamily="2" charset="-78"/>
              </a:rPr>
              <a:t>جامعه مورد نظر نامحدود باشد و جمعیت از نظر جغرافیایی در سطح وسیعی پراکنده شده و تهیه فهرست کلیه اعضای جامعه امکان پذیر نباشد.</a:t>
            </a:r>
          </a:p>
          <a:p>
            <a:pPr marL="0" indent="0">
              <a:buNone/>
            </a:pPr>
            <a:endParaRPr lang="en-US" dirty="0"/>
          </a:p>
        </p:txBody>
      </p:sp>
    </p:spTree>
    <p:extLst>
      <p:ext uri="{BB962C8B-B14F-4D97-AF65-F5344CB8AC3E}">
        <p14:creationId xmlns:p14="http://schemas.microsoft.com/office/powerpoint/2010/main" val="35760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5C176-6E32-480F-B393-F2BA2ACFF33D}"/>
              </a:ext>
            </a:extLst>
          </p:cNvPr>
          <p:cNvSpPr>
            <a:spLocks noGrp="1"/>
          </p:cNvSpPr>
          <p:nvPr>
            <p:ph type="title"/>
          </p:nvPr>
        </p:nvSpPr>
        <p:spPr/>
        <p:txBody>
          <a:bodyPr/>
          <a:lstStyle/>
          <a:p>
            <a:pPr algn="ctr"/>
            <a:r>
              <a:rPr lang="fa-IR" dirty="0">
                <a:cs typeface="B Titr" panose="00000700000000000000" pitchFamily="2" charset="-78"/>
              </a:rPr>
              <a:t>مثال</a:t>
            </a:r>
          </a:p>
        </p:txBody>
      </p:sp>
      <p:sp>
        <p:nvSpPr>
          <p:cNvPr id="3" name="Content Placeholder 2">
            <a:extLst>
              <a:ext uri="{FF2B5EF4-FFF2-40B4-BE49-F238E27FC236}">
                <a16:creationId xmlns:a16="http://schemas.microsoft.com/office/drawing/2014/main" id="{545C47C6-88E7-48DD-8286-CEA861AE62A8}"/>
              </a:ext>
            </a:extLst>
          </p:cNvPr>
          <p:cNvSpPr>
            <a:spLocks noGrp="1"/>
          </p:cNvSpPr>
          <p:nvPr>
            <p:ph idx="1"/>
          </p:nvPr>
        </p:nvSpPr>
        <p:spPr>
          <a:xfrm>
            <a:off x="516748" y="1930400"/>
            <a:ext cx="10018713" cy="4508204"/>
          </a:xfrm>
        </p:spPr>
        <p:txBody>
          <a:bodyPr>
            <a:normAutofit/>
          </a:bodyPr>
          <a:lstStyle/>
          <a:p>
            <a:pPr>
              <a:lnSpc>
                <a:spcPct val="150000"/>
              </a:lnSpc>
            </a:pPr>
            <a:r>
              <a:rPr lang="fa-IR" sz="2000" dirty="0">
                <a:cs typeface="B Titr" panose="00000700000000000000" pitchFamily="2" charset="-78"/>
              </a:rPr>
              <a:t>مثلا اگر جامعه پژوهش ما کلیه پزشکان عمومی شاغل در بیمارستان های دولتی شهر تهران باشند. فهرست اسامی کلیه انان در دسترس نمی باشد و یا تهیه ان بسیار دشوار است.</a:t>
            </a:r>
          </a:p>
          <a:p>
            <a:pPr>
              <a:lnSpc>
                <a:spcPct val="150000"/>
              </a:lnSpc>
            </a:pPr>
            <a:r>
              <a:rPr lang="fa-IR" sz="2000" dirty="0">
                <a:cs typeface="B Titr" panose="00000700000000000000" pitchFamily="2" charset="-78"/>
              </a:rPr>
              <a:t> در نمونه گیری خوشه ای </a:t>
            </a:r>
            <a:r>
              <a:rPr lang="fa-IR" sz="2000" dirty="0">
                <a:highlight>
                  <a:srgbClr val="FFFF00"/>
                </a:highlight>
                <a:cs typeface="B Titr" panose="00000700000000000000" pitchFamily="2" charset="-78"/>
              </a:rPr>
              <a:t>بیمارستان های دولتی شهر تهران </a:t>
            </a:r>
            <a:r>
              <a:rPr lang="fa-IR" sz="2000" dirty="0">
                <a:cs typeface="B Titr" panose="00000700000000000000" pitchFamily="2" charset="-78"/>
              </a:rPr>
              <a:t>به عنوان خوشه در نظر گرفته می شود. ابتدا فهرستی از آنها را تهیه می نماییم سپس از بین آنها تعدادی را به روش تصادفی انتخاب و در مرحله بعدی در بیمارستان های انتخاب شده کلیه پزشکان عمومی را مورد بررسی قرار می دهیم.</a:t>
            </a:r>
          </a:p>
          <a:p>
            <a:pPr>
              <a:lnSpc>
                <a:spcPct val="150000"/>
              </a:lnSpc>
            </a:pPr>
            <a:r>
              <a:rPr lang="fa-IR" sz="2000" dirty="0">
                <a:cs typeface="B Titr" panose="00000700000000000000" pitchFamily="2" charset="-78"/>
              </a:rPr>
              <a:t>نکته: اگر در خوشه نهایی نمونه ها را </a:t>
            </a:r>
            <a:r>
              <a:rPr lang="fa-IR" sz="2000" dirty="0">
                <a:highlight>
                  <a:srgbClr val="FFFF00"/>
                </a:highlight>
                <a:cs typeface="B Titr" panose="00000700000000000000" pitchFamily="2" charset="-78"/>
              </a:rPr>
              <a:t>بصورت تصادفی انتخاب </a:t>
            </a:r>
            <a:r>
              <a:rPr lang="fa-IR" sz="2000" dirty="0">
                <a:cs typeface="B Titr" panose="00000700000000000000" pitchFamily="2" charset="-78"/>
              </a:rPr>
              <a:t>کنیم به آن نمونه گیری </a:t>
            </a:r>
            <a:r>
              <a:rPr lang="fa-IR" sz="2000" dirty="0">
                <a:highlight>
                  <a:srgbClr val="FFFF00"/>
                </a:highlight>
                <a:cs typeface="B Titr" panose="00000700000000000000" pitchFamily="2" charset="-78"/>
              </a:rPr>
              <a:t>تصادفی چند مرحله ای </a:t>
            </a:r>
            <a:r>
              <a:rPr lang="fa-IR" sz="2000" dirty="0">
                <a:cs typeface="B Titr" panose="00000700000000000000" pitchFamily="2" charset="-78"/>
              </a:rPr>
              <a:t>می گویند.</a:t>
            </a:r>
          </a:p>
        </p:txBody>
      </p:sp>
    </p:spTree>
    <p:extLst>
      <p:ext uri="{BB962C8B-B14F-4D97-AF65-F5344CB8AC3E}">
        <p14:creationId xmlns:p14="http://schemas.microsoft.com/office/powerpoint/2010/main" val="1303809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CCAC0-9E27-400D-A40C-E1104F6AE96E}"/>
              </a:ext>
            </a:extLst>
          </p:cNvPr>
          <p:cNvSpPr>
            <a:spLocks noGrp="1"/>
          </p:cNvSpPr>
          <p:nvPr>
            <p:ph type="title"/>
          </p:nvPr>
        </p:nvSpPr>
        <p:spPr/>
        <p:txBody>
          <a:bodyPr/>
          <a:lstStyle/>
          <a:p>
            <a:pPr algn="ctr"/>
            <a:r>
              <a:rPr lang="fa-IR" dirty="0">
                <a:solidFill>
                  <a:srgbClr val="C00000"/>
                </a:solidFill>
                <a:cs typeface="B Titr" panose="00000700000000000000" pitchFamily="2" charset="-78"/>
              </a:rPr>
              <a:t>تفاوت نمونه گیری طبقه ای و خوشه ای</a:t>
            </a:r>
          </a:p>
        </p:txBody>
      </p:sp>
      <p:sp>
        <p:nvSpPr>
          <p:cNvPr id="3" name="Content Placeholder 2">
            <a:extLst>
              <a:ext uri="{FF2B5EF4-FFF2-40B4-BE49-F238E27FC236}">
                <a16:creationId xmlns:a16="http://schemas.microsoft.com/office/drawing/2014/main" id="{779FD6D3-EB31-4CA2-9B7A-7249B624ED2F}"/>
              </a:ext>
            </a:extLst>
          </p:cNvPr>
          <p:cNvSpPr>
            <a:spLocks noGrp="1"/>
          </p:cNvSpPr>
          <p:nvPr>
            <p:ph idx="1"/>
          </p:nvPr>
        </p:nvSpPr>
        <p:spPr/>
        <p:txBody>
          <a:bodyPr>
            <a:normAutofit/>
          </a:bodyPr>
          <a:lstStyle/>
          <a:p>
            <a:pPr algn="just">
              <a:lnSpc>
                <a:spcPct val="200000"/>
              </a:lnSpc>
            </a:pPr>
            <a:r>
              <a:rPr lang="fa-IR" sz="2400" dirty="0">
                <a:cs typeface="B Titr" panose="00000700000000000000" pitchFamily="2" charset="-78"/>
              </a:rPr>
              <a:t>در نمونه گیری طبقه ای خصوصیات طبقات مختلف است. </a:t>
            </a:r>
          </a:p>
          <a:p>
            <a:pPr algn="just">
              <a:lnSpc>
                <a:spcPct val="200000"/>
              </a:lnSpc>
            </a:pPr>
            <a:r>
              <a:rPr lang="fa-IR" sz="2400" dirty="0">
                <a:cs typeface="B Titr" panose="00000700000000000000" pitchFamily="2" charset="-78"/>
              </a:rPr>
              <a:t>ولی در نمونه گیری خوشه ای، خوشه ها مشابه ولی خصوصیات درون انها با هم متفاوت است.</a:t>
            </a:r>
          </a:p>
        </p:txBody>
      </p:sp>
    </p:spTree>
    <p:extLst>
      <p:ext uri="{BB962C8B-B14F-4D97-AF65-F5344CB8AC3E}">
        <p14:creationId xmlns:p14="http://schemas.microsoft.com/office/powerpoint/2010/main" val="28883406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E2179-09FE-416F-91F1-9670FE9EA2FD}"/>
              </a:ext>
            </a:extLst>
          </p:cNvPr>
          <p:cNvSpPr>
            <a:spLocks noGrp="1"/>
          </p:cNvSpPr>
          <p:nvPr>
            <p:ph type="title"/>
          </p:nvPr>
        </p:nvSpPr>
        <p:spPr/>
        <p:txBody>
          <a:bodyPr/>
          <a:lstStyle/>
          <a:p>
            <a:pPr algn="ctr"/>
            <a:r>
              <a:rPr lang="fa-IR" dirty="0">
                <a:solidFill>
                  <a:srgbClr val="C00000"/>
                </a:solidFill>
                <a:cs typeface="B Titr" panose="00000700000000000000" pitchFamily="2" charset="-78"/>
              </a:rPr>
              <a:t>مثال</a:t>
            </a:r>
          </a:p>
        </p:txBody>
      </p:sp>
      <p:sp>
        <p:nvSpPr>
          <p:cNvPr id="3" name="Content Placeholder 2">
            <a:extLst>
              <a:ext uri="{FF2B5EF4-FFF2-40B4-BE49-F238E27FC236}">
                <a16:creationId xmlns:a16="http://schemas.microsoft.com/office/drawing/2014/main" id="{12A5BCDC-FDA5-4BB9-B3F2-6DB0DDFC5681}"/>
              </a:ext>
            </a:extLst>
          </p:cNvPr>
          <p:cNvSpPr>
            <a:spLocks noGrp="1"/>
          </p:cNvSpPr>
          <p:nvPr>
            <p:ph idx="1"/>
          </p:nvPr>
        </p:nvSpPr>
        <p:spPr/>
        <p:txBody>
          <a:bodyPr>
            <a:normAutofit/>
          </a:bodyPr>
          <a:lstStyle/>
          <a:p>
            <a:pPr algn="just"/>
            <a:r>
              <a:rPr lang="fa-IR" sz="2400" dirty="0">
                <a:cs typeface="B Titr" panose="00000700000000000000" pitchFamily="2" charset="-78"/>
              </a:rPr>
              <a:t>عنوان طرح: </a:t>
            </a:r>
            <a:r>
              <a:rPr lang="fa-IR" sz="2400" dirty="0">
                <a:solidFill>
                  <a:srgbClr val="FF0000"/>
                </a:solidFill>
                <a:cs typeface="B Titr" panose="00000700000000000000" pitchFamily="2" charset="-78"/>
              </a:rPr>
              <a:t>تعیین میانگین قد دانش اموزان کلاس اول مدارس شهر تهران </a:t>
            </a:r>
          </a:p>
          <a:p>
            <a:pPr algn="just"/>
            <a:r>
              <a:rPr lang="fa-IR" sz="2400" dirty="0">
                <a:cs typeface="B Titr" panose="00000700000000000000" pitchFamily="2" charset="-78"/>
              </a:rPr>
              <a:t>محقق ابتدا شهر تهران را بر اساس موقعیت اجتماعی و اقتصادی خانواده ها به چهار طبقه شمال- حنوب- شرق و غرب تقسیم کرده سپس در هر منطقه هر مدرسه را یک خوشه قرار داده از میان خوشه ها به روش تصادفی یک یا چند خوشه را انتخاب می نماید.</a:t>
            </a:r>
          </a:p>
          <a:p>
            <a:pPr algn="just"/>
            <a:r>
              <a:rPr lang="fa-IR" sz="2400" dirty="0">
                <a:cs typeface="B Titr" panose="00000700000000000000" pitchFamily="2" charset="-78"/>
              </a:rPr>
              <a:t>در مرحله بعد در مدارس منتخب نیز مجددا می توان هر کلاس را یک خوشه قرار داده و به روش تصادفی ساده برخی خوشه ها را انتخاب کرد و در داخل هر کلاس با استفاده از دفتر حضور غیاب به روش تصادفی ساده یا منظم نمونه های نهایی را انتخاب کرد.</a:t>
            </a:r>
          </a:p>
        </p:txBody>
      </p:sp>
    </p:spTree>
    <p:extLst>
      <p:ext uri="{BB962C8B-B14F-4D97-AF65-F5344CB8AC3E}">
        <p14:creationId xmlns:p14="http://schemas.microsoft.com/office/powerpoint/2010/main" val="11877805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5E1BE-74D7-4C59-AE3A-BC889326C4B9}"/>
              </a:ext>
            </a:extLst>
          </p:cNvPr>
          <p:cNvSpPr>
            <a:spLocks noGrp="1"/>
          </p:cNvSpPr>
          <p:nvPr>
            <p:ph type="title"/>
          </p:nvPr>
        </p:nvSpPr>
        <p:spPr/>
        <p:txBody>
          <a:bodyPr/>
          <a:lstStyle/>
          <a:p>
            <a:pPr algn="ctr"/>
            <a:r>
              <a:rPr lang="fa-IR" dirty="0">
                <a:solidFill>
                  <a:srgbClr val="C00000"/>
                </a:solidFill>
                <a:cs typeface="B Titr" panose="00000700000000000000" pitchFamily="2" charset="-78"/>
              </a:rPr>
              <a:t>نمونه گیری غیر احتمالی</a:t>
            </a:r>
          </a:p>
        </p:txBody>
      </p:sp>
      <p:sp>
        <p:nvSpPr>
          <p:cNvPr id="3" name="Content Placeholder 2">
            <a:extLst>
              <a:ext uri="{FF2B5EF4-FFF2-40B4-BE49-F238E27FC236}">
                <a16:creationId xmlns:a16="http://schemas.microsoft.com/office/drawing/2014/main" id="{172AB5E6-9034-4163-B9F0-67DDC0D2CC9D}"/>
              </a:ext>
            </a:extLst>
          </p:cNvPr>
          <p:cNvSpPr>
            <a:spLocks noGrp="1"/>
          </p:cNvSpPr>
          <p:nvPr>
            <p:ph idx="1"/>
          </p:nvPr>
        </p:nvSpPr>
        <p:spPr/>
        <p:txBody>
          <a:bodyPr>
            <a:normAutofit/>
          </a:bodyPr>
          <a:lstStyle/>
          <a:p>
            <a:pPr algn="just"/>
            <a:r>
              <a:rPr lang="fa-IR" sz="2800" dirty="0">
                <a:cs typeface="B Titr" panose="00000700000000000000" pitchFamily="2" charset="-78"/>
              </a:rPr>
              <a:t>در صورتی که نمونه گیری احتمالی ممکن نباشد از روش نمونه گیری غیر احتمالی می توان استفاده نمود که در ان نمونه هایی که از جامعه انتخاب می شوند اعضایی هستند که به آسانی در دسترس محقق قرار داشته و به روش غیر تصادفی انتخاب می شوند.</a:t>
            </a:r>
          </a:p>
          <a:p>
            <a:pPr algn="just"/>
            <a:r>
              <a:rPr lang="fa-IR" sz="2800" dirty="0">
                <a:cs typeface="B Titr" panose="00000700000000000000" pitchFamily="2" charset="-78"/>
              </a:rPr>
              <a:t>در این روش نمونه </a:t>
            </a:r>
            <a:r>
              <a:rPr lang="fa-IR" sz="2800" dirty="0">
                <a:highlight>
                  <a:srgbClr val="FFFF00"/>
                </a:highlight>
                <a:cs typeface="B Titr" panose="00000700000000000000" pitchFamily="2" charset="-78"/>
              </a:rPr>
              <a:t>گیری تعمیم پذیری نتایج محدود خواهد بود</a:t>
            </a:r>
            <a:r>
              <a:rPr lang="fa-IR" sz="2800" dirty="0">
                <a:cs typeface="B Titr" panose="00000700000000000000" pitchFamily="2" charset="-78"/>
              </a:rPr>
              <a:t>. </a:t>
            </a:r>
          </a:p>
        </p:txBody>
      </p:sp>
    </p:spTree>
    <p:extLst>
      <p:ext uri="{BB962C8B-B14F-4D97-AF65-F5344CB8AC3E}">
        <p14:creationId xmlns:p14="http://schemas.microsoft.com/office/powerpoint/2010/main" val="21603645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2AD85-B723-4E84-A24A-ACAC69C14ED5}"/>
              </a:ext>
            </a:extLst>
          </p:cNvPr>
          <p:cNvSpPr>
            <a:spLocks noGrp="1"/>
          </p:cNvSpPr>
          <p:nvPr>
            <p:ph type="title"/>
          </p:nvPr>
        </p:nvSpPr>
        <p:spPr/>
        <p:txBody>
          <a:bodyPr/>
          <a:lstStyle/>
          <a:p>
            <a:pPr algn="ctr"/>
            <a:r>
              <a:rPr lang="fa-IR" dirty="0">
                <a:solidFill>
                  <a:srgbClr val="C00000"/>
                </a:solidFill>
                <a:cs typeface="B Titr" panose="00000700000000000000" pitchFamily="2" charset="-78"/>
              </a:rPr>
              <a:t>انواع نمونه گیری غیر احتمالی</a:t>
            </a:r>
          </a:p>
        </p:txBody>
      </p:sp>
      <p:sp>
        <p:nvSpPr>
          <p:cNvPr id="3" name="Content Placeholder 2">
            <a:extLst>
              <a:ext uri="{FF2B5EF4-FFF2-40B4-BE49-F238E27FC236}">
                <a16:creationId xmlns:a16="http://schemas.microsoft.com/office/drawing/2014/main" id="{CCC00E58-7DE6-41F4-B689-FF0750E2B49A}"/>
              </a:ext>
            </a:extLst>
          </p:cNvPr>
          <p:cNvSpPr>
            <a:spLocks noGrp="1"/>
          </p:cNvSpPr>
          <p:nvPr>
            <p:ph idx="1"/>
          </p:nvPr>
        </p:nvSpPr>
        <p:spPr/>
        <p:txBody>
          <a:bodyPr>
            <a:normAutofit/>
          </a:bodyPr>
          <a:lstStyle/>
          <a:p>
            <a:r>
              <a:rPr lang="fa-IR" sz="2400" dirty="0">
                <a:cs typeface="B Titr" panose="00000700000000000000" pitchFamily="2" charset="-78"/>
              </a:rPr>
              <a:t>نمونه گیری آسان یا در دسترس</a:t>
            </a:r>
          </a:p>
          <a:p>
            <a:r>
              <a:rPr lang="fa-IR" sz="2400" dirty="0">
                <a:cs typeface="B Titr" panose="00000700000000000000" pitchFamily="2" charset="-78"/>
              </a:rPr>
              <a:t>گلوله برفی یا شبکه ای</a:t>
            </a:r>
          </a:p>
          <a:p>
            <a:r>
              <a:rPr lang="fa-IR" sz="2400" dirty="0">
                <a:cs typeface="B Titr" panose="00000700000000000000" pitchFamily="2" charset="-78"/>
              </a:rPr>
              <a:t>نمونه گیری سهمیه ای</a:t>
            </a:r>
          </a:p>
          <a:p>
            <a:r>
              <a:rPr lang="fa-IR" sz="2400" dirty="0">
                <a:cs typeface="B Titr" panose="00000700000000000000" pitchFamily="2" charset="-78"/>
              </a:rPr>
              <a:t>نمونه گیری هدفمند</a:t>
            </a:r>
          </a:p>
          <a:p>
            <a:r>
              <a:rPr lang="fa-IR" sz="2400" dirty="0">
                <a:cs typeface="B Titr" panose="00000700000000000000" pitchFamily="2" charset="-78"/>
              </a:rPr>
              <a:t>سرشماری</a:t>
            </a:r>
          </a:p>
        </p:txBody>
      </p:sp>
    </p:spTree>
    <p:extLst>
      <p:ext uri="{BB962C8B-B14F-4D97-AF65-F5344CB8AC3E}">
        <p14:creationId xmlns:p14="http://schemas.microsoft.com/office/powerpoint/2010/main" val="19001846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A6F33-5A6F-4AC4-8695-9504A8BF975B}"/>
              </a:ext>
            </a:extLst>
          </p:cNvPr>
          <p:cNvSpPr>
            <a:spLocks noGrp="1"/>
          </p:cNvSpPr>
          <p:nvPr>
            <p:ph type="title"/>
          </p:nvPr>
        </p:nvSpPr>
        <p:spPr/>
        <p:txBody>
          <a:bodyPr/>
          <a:lstStyle/>
          <a:p>
            <a:pPr algn="ctr"/>
            <a:r>
              <a:rPr lang="fa-IR" dirty="0">
                <a:solidFill>
                  <a:srgbClr val="C00000"/>
                </a:solidFill>
                <a:cs typeface="B Titr" panose="00000700000000000000" pitchFamily="2" charset="-78"/>
              </a:rPr>
              <a:t>نمونه گیری در دسترس</a:t>
            </a:r>
          </a:p>
        </p:txBody>
      </p:sp>
      <p:sp>
        <p:nvSpPr>
          <p:cNvPr id="3" name="Content Placeholder 2">
            <a:extLst>
              <a:ext uri="{FF2B5EF4-FFF2-40B4-BE49-F238E27FC236}">
                <a16:creationId xmlns:a16="http://schemas.microsoft.com/office/drawing/2014/main" id="{93076AB6-D43D-40BD-B0E3-A970B5B77AB4}"/>
              </a:ext>
            </a:extLst>
          </p:cNvPr>
          <p:cNvSpPr>
            <a:spLocks noGrp="1"/>
          </p:cNvSpPr>
          <p:nvPr>
            <p:ph idx="1"/>
          </p:nvPr>
        </p:nvSpPr>
        <p:spPr/>
        <p:txBody>
          <a:bodyPr>
            <a:normAutofit/>
          </a:bodyPr>
          <a:lstStyle/>
          <a:p>
            <a:pPr algn="just"/>
            <a:r>
              <a:rPr lang="fa-IR" sz="2400" dirty="0">
                <a:cs typeface="B Titr" panose="00000700000000000000" pitchFamily="2" charset="-78"/>
              </a:rPr>
              <a:t>در نمونه گیری در دسترس، اشخاص در دسترس به سادگی برای مطالعه استفاده می شوند. </a:t>
            </a:r>
          </a:p>
          <a:p>
            <a:pPr algn="just"/>
            <a:r>
              <a:rPr lang="fa-IR" sz="2400" dirty="0">
                <a:cs typeface="B Titr" panose="00000700000000000000" pitchFamily="2" charset="-78"/>
              </a:rPr>
              <a:t>ازمودنی های انتخاب شده نماینده واقعی جمعیت مورد نظر نمی باشند و واضح است که این روش بی اعتبار ترین روش نمونه گیری است.</a:t>
            </a:r>
          </a:p>
          <a:p>
            <a:pPr algn="just"/>
            <a:r>
              <a:rPr lang="fa-IR" sz="2400" dirty="0">
                <a:cs typeface="B Titr" panose="00000700000000000000" pitchFamily="2" charset="-78"/>
              </a:rPr>
              <a:t>در مواردی که </a:t>
            </a:r>
            <a:r>
              <a:rPr lang="fa-IR" sz="2400" dirty="0">
                <a:highlight>
                  <a:srgbClr val="FFFF00"/>
                </a:highlight>
                <a:cs typeface="B Titr" panose="00000700000000000000" pitchFamily="2" charset="-78"/>
              </a:rPr>
              <a:t>جامعه از نظر متغیر های تحت مطالعه همگون باشد احتمال خطا کمتر است </a:t>
            </a:r>
            <a:r>
              <a:rPr lang="fa-IR" sz="2400" dirty="0">
                <a:cs typeface="B Titr" panose="00000700000000000000" pitchFamily="2" charset="-78"/>
              </a:rPr>
              <a:t>ولی در جمعیت های نامتجانس این روش با خطر اشتباه بسیار زیاد همراه است</a:t>
            </a:r>
            <a:r>
              <a:rPr lang="fa-IR" dirty="0"/>
              <a:t>.</a:t>
            </a:r>
          </a:p>
        </p:txBody>
      </p:sp>
    </p:spTree>
    <p:extLst>
      <p:ext uri="{BB962C8B-B14F-4D97-AF65-F5344CB8AC3E}">
        <p14:creationId xmlns:p14="http://schemas.microsoft.com/office/powerpoint/2010/main" val="1894774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2E4D1-DC68-4674-A020-20DDCDCC4164}"/>
              </a:ext>
            </a:extLst>
          </p:cNvPr>
          <p:cNvSpPr>
            <a:spLocks noGrp="1"/>
          </p:cNvSpPr>
          <p:nvPr>
            <p:ph type="title"/>
          </p:nvPr>
        </p:nvSpPr>
        <p:spPr/>
        <p:txBody>
          <a:bodyPr/>
          <a:lstStyle/>
          <a:p>
            <a:pPr algn="ctr"/>
            <a:r>
              <a:rPr lang="fa-IR" dirty="0">
                <a:solidFill>
                  <a:schemeClr val="accent5"/>
                </a:solidFill>
                <a:cs typeface="B Titr" panose="00000700000000000000" pitchFamily="2" charset="-78"/>
              </a:rPr>
              <a:t>نمونه گیری گلوله برفی یا شبکه ای</a:t>
            </a:r>
          </a:p>
        </p:txBody>
      </p:sp>
      <p:sp>
        <p:nvSpPr>
          <p:cNvPr id="3" name="Content Placeholder 2">
            <a:extLst>
              <a:ext uri="{FF2B5EF4-FFF2-40B4-BE49-F238E27FC236}">
                <a16:creationId xmlns:a16="http://schemas.microsoft.com/office/drawing/2014/main" id="{D9FD7085-D8D9-42FC-9535-FD11FE5C3564}"/>
              </a:ext>
            </a:extLst>
          </p:cNvPr>
          <p:cNvSpPr>
            <a:spLocks noGrp="1"/>
          </p:cNvSpPr>
          <p:nvPr>
            <p:ph idx="1"/>
          </p:nvPr>
        </p:nvSpPr>
        <p:spPr/>
        <p:txBody>
          <a:bodyPr>
            <a:normAutofit/>
          </a:bodyPr>
          <a:lstStyle/>
          <a:p>
            <a:pPr algn="just"/>
            <a:r>
              <a:rPr lang="fa-IR" sz="2400" dirty="0">
                <a:solidFill>
                  <a:schemeClr val="tx1"/>
                </a:solidFill>
                <a:cs typeface="B Titr" panose="00000700000000000000" pitchFamily="2" charset="-78"/>
              </a:rPr>
              <a:t>نوع دیگری از نمونه گیری آسان نمونه گیری گلوله برفی است. در اینجا آزمودنیهای مورد مطالعه به منظور کمک به بدست اوردن سایر آزمودنی های احتمالی همکاری می کنند.</a:t>
            </a:r>
          </a:p>
          <a:p>
            <a:pPr algn="just"/>
            <a:r>
              <a:rPr lang="fa-IR" sz="2400" dirty="0">
                <a:solidFill>
                  <a:schemeClr val="tx1"/>
                </a:solidFill>
                <a:cs typeface="B Titr" panose="00000700000000000000" pitchFamily="2" charset="-78"/>
              </a:rPr>
              <a:t> این روش در مواردی است که دسترسی به افرادی که دارای ویژگی های مورد نظر محقق باشند مشکل بوده لذا وی ابتدا چند نفر با ویژگی های مورد نظر را انتخاب و از آنان درخواست می نماید تا افرادی مشابه خود را به محقق معرفی نماید.</a:t>
            </a:r>
          </a:p>
        </p:txBody>
      </p:sp>
    </p:spTree>
    <p:extLst>
      <p:ext uri="{BB962C8B-B14F-4D97-AF65-F5344CB8AC3E}">
        <p14:creationId xmlns:p14="http://schemas.microsoft.com/office/powerpoint/2010/main" val="25800450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BD768-415B-4B75-83C4-16CC98DA762B}"/>
              </a:ext>
            </a:extLst>
          </p:cNvPr>
          <p:cNvSpPr>
            <a:spLocks noGrp="1"/>
          </p:cNvSpPr>
          <p:nvPr>
            <p:ph type="title"/>
          </p:nvPr>
        </p:nvSpPr>
        <p:spPr/>
        <p:txBody>
          <a:bodyPr/>
          <a:lstStyle/>
          <a:p>
            <a:pPr algn="ctr"/>
            <a:r>
              <a:rPr lang="fa-IR" dirty="0">
                <a:solidFill>
                  <a:schemeClr val="accent5"/>
                </a:solidFill>
                <a:cs typeface="B Titr" panose="00000700000000000000" pitchFamily="2" charset="-78"/>
              </a:rPr>
              <a:t>نمونه گیری سهمیه ای</a:t>
            </a:r>
          </a:p>
        </p:txBody>
      </p:sp>
      <p:sp>
        <p:nvSpPr>
          <p:cNvPr id="3" name="Content Placeholder 2">
            <a:extLst>
              <a:ext uri="{FF2B5EF4-FFF2-40B4-BE49-F238E27FC236}">
                <a16:creationId xmlns:a16="http://schemas.microsoft.com/office/drawing/2014/main" id="{BAD8100D-8C3A-43C0-9318-C93C46123327}"/>
              </a:ext>
            </a:extLst>
          </p:cNvPr>
          <p:cNvSpPr>
            <a:spLocks noGrp="1"/>
          </p:cNvSpPr>
          <p:nvPr>
            <p:ph idx="1"/>
          </p:nvPr>
        </p:nvSpPr>
        <p:spPr/>
        <p:txBody>
          <a:bodyPr>
            <a:normAutofit/>
          </a:bodyPr>
          <a:lstStyle/>
          <a:p>
            <a:pPr algn="just"/>
            <a:r>
              <a:rPr lang="fa-IR" sz="2400" dirty="0">
                <a:cs typeface="B Titr" panose="00000700000000000000" pitchFamily="2" charset="-78"/>
              </a:rPr>
              <a:t>نمونه گیری سهمیه ای </a:t>
            </a:r>
            <a:r>
              <a:rPr lang="fa-IR" sz="2400" dirty="0">
                <a:highlight>
                  <a:srgbClr val="FFFF00"/>
                </a:highlight>
                <a:cs typeface="B Titr" panose="00000700000000000000" pitchFamily="2" charset="-78"/>
              </a:rPr>
              <a:t>شبیه</a:t>
            </a:r>
            <a:r>
              <a:rPr lang="fa-IR" sz="2400" dirty="0">
                <a:cs typeface="B Titr" panose="00000700000000000000" pitchFamily="2" charset="-78"/>
              </a:rPr>
              <a:t> </a:t>
            </a:r>
            <a:r>
              <a:rPr lang="fa-IR" sz="2400" b="1" dirty="0">
                <a:solidFill>
                  <a:schemeClr val="tx1"/>
                </a:solidFill>
                <a:cs typeface="B Titr" panose="00000700000000000000" pitchFamily="2" charset="-78"/>
              </a:rPr>
              <a:t>نمونه گیری تصادفی طبقه ای </a:t>
            </a:r>
            <a:r>
              <a:rPr lang="fa-IR" sz="2400" dirty="0">
                <a:cs typeface="B Titr" panose="00000700000000000000" pitchFamily="2" charset="-78"/>
              </a:rPr>
              <a:t>است با این تفاوت که نمونه ها به طور تصادفی انتخاب نمی شوند. محقق در یک جامعه ناهمگون، طبفاتی را تعیین می کند و از هر یک از طبقات تعدادی را به عنوان نمونه انتخاب می نماید.</a:t>
            </a:r>
          </a:p>
          <a:p>
            <a:pPr algn="just"/>
            <a:r>
              <a:rPr lang="fa-IR" sz="2400" dirty="0">
                <a:cs typeface="B Titr" panose="00000700000000000000" pitchFamily="2" charset="-78"/>
              </a:rPr>
              <a:t>خصوصیاتی که برای تشکیل طبقه انتخاب می شود بر اساس قضاوت محقق است. متغیرهایی مثل </a:t>
            </a:r>
            <a:r>
              <a:rPr lang="fa-IR" sz="2400" b="1" dirty="0">
                <a:solidFill>
                  <a:schemeClr val="accent5"/>
                </a:solidFill>
                <a:cs typeface="B Titr" panose="00000700000000000000" pitchFamily="2" charset="-78"/>
              </a:rPr>
              <a:t>سن-جنس- مذهب- وضعیت اقتصادی- اجتماعی- شفل- سطح تحصیلات و...</a:t>
            </a:r>
            <a:r>
              <a:rPr lang="fa-IR" sz="2400" dirty="0">
                <a:cs typeface="B Titr" panose="00000700000000000000" pitchFamily="2" charset="-78"/>
              </a:rPr>
              <a:t>می باشد. </a:t>
            </a:r>
          </a:p>
        </p:txBody>
      </p:sp>
    </p:spTree>
    <p:extLst>
      <p:ext uri="{BB962C8B-B14F-4D97-AF65-F5344CB8AC3E}">
        <p14:creationId xmlns:p14="http://schemas.microsoft.com/office/powerpoint/2010/main" val="40888288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95BFB-9C99-4E00-812C-A06DE0730422}"/>
              </a:ext>
            </a:extLst>
          </p:cNvPr>
          <p:cNvSpPr>
            <a:spLocks noGrp="1"/>
          </p:cNvSpPr>
          <p:nvPr>
            <p:ph type="title"/>
          </p:nvPr>
        </p:nvSpPr>
        <p:spPr/>
        <p:txBody>
          <a:bodyPr/>
          <a:lstStyle/>
          <a:p>
            <a:pPr algn="ctr"/>
            <a:r>
              <a:rPr lang="fa-IR" dirty="0">
                <a:solidFill>
                  <a:schemeClr val="accent5"/>
                </a:solidFill>
                <a:cs typeface="B Titr" panose="00000700000000000000" pitchFamily="2" charset="-78"/>
              </a:rPr>
              <a:t>نمونه گیری هدفمند</a:t>
            </a:r>
          </a:p>
        </p:txBody>
      </p:sp>
      <p:sp>
        <p:nvSpPr>
          <p:cNvPr id="3" name="Content Placeholder 2">
            <a:extLst>
              <a:ext uri="{FF2B5EF4-FFF2-40B4-BE49-F238E27FC236}">
                <a16:creationId xmlns:a16="http://schemas.microsoft.com/office/drawing/2014/main" id="{905426C7-0FCA-4ACC-8A0F-94534100D326}"/>
              </a:ext>
            </a:extLst>
          </p:cNvPr>
          <p:cNvSpPr>
            <a:spLocks noGrp="1"/>
          </p:cNvSpPr>
          <p:nvPr>
            <p:ph idx="1"/>
          </p:nvPr>
        </p:nvSpPr>
        <p:spPr/>
        <p:txBody>
          <a:bodyPr>
            <a:normAutofit/>
          </a:bodyPr>
          <a:lstStyle/>
          <a:p>
            <a:r>
              <a:rPr lang="fa-IR" sz="2400" dirty="0">
                <a:cs typeface="B Titr" panose="00000700000000000000" pitchFamily="2" charset="-78"/>
              </a:rPr>
              <a:t>این روش نمونه گیری بر اساس این فرض است که </a:t>
            </a:r>
            <a:r>
              <a:rPr lang="fa-IR" sz="2400" dirty="0">
                <a:highlight>
                  <a:srgbClr val="FFFF00"/>
                </a:highlight>
                <a:cs typeface="B Titr" panose="00000700000000000000" pitchFamily="2" charset="-78"/>
              </a:rPr>
              <a:t>محقق به اندازه کافی درباره جامعه مورد نظر برای انتخاب آزمودنی ها ی خاص در مطالعه آگاهی دارد. </a:t>
            </a:r>
          </a:p>
          <a:p>
            <a:r>
              <a:rPr lang="fa-IR" sz="2400" dirty="0">
                <a:cs typeface="B Titr" panose="00000700000000000000" pitchFamily="2" charset="-78"/>
              </a:rPr>
              <a:t>به عبارت دیگر نمونه گیری بر اساس سابقه و انتخاب پژوهشگر است و افرادی را که به نظر او دارای ویژگی های جمعیت هستند به عنوان نمونه انتخاب می کند.</a:t>
            </a:r>
          </a:p>
        </p:txBody>
      </p:sp>
    </p:spTree>
    <p:extLst>
      <p:ext uri="{BB962C8B-B14F-4D97-AF65-F5344CB8AC3E}">
        <p14:creationId xmlns:p14="http://schemas.microsoft.com/office/powerpoint/2010/main" val="27005428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5B9F9-0F40-441E-80B1-309BD3DF37ED}"/>
              </a:ext>
            </a:extLst>
          </p:cNvPr>
          <p:cNvSpPr>
            <a:spLocks noGrp="1"/>
          </p:cNvSpPr>
          <p:nvPr>
            <p:ph type="title"/>
          </p:nvPr>
        </p:nvSpPr>
        <p:spPr/>
        <p:txBody>
          <a:bodyPr/>
          <a:lstStyle/>
          <a:p>
            <a:pPr algn="ctr"/>
            <a:r>
              <a:rPr lang="fa-IR" dirty="0">
                <a:solidFill>
                  <a:schemeClr val="accent5"/>
                </a:solidFill>
                <a:cs typeface="B Titr" panose="00000700000000000000" pitchFamily="2" charset="-78"/>
              </a:rPr>
              <a:t>روش های گردآوری داده ها</a:t>
            </a:r>
          </a:p>
        </p:txBody>
      </p:sp>
      <p:sp>
        <p:nvSpPr>
          <p:cNvPr id="3" name="Content Placeholder 2">
            <a:extLst>
              <a:ext uri="{FF2B5EF4-FFF2-40B4-BE49-F238E27FC236}">
                <a16:creationId xmlns:a16="http://schemas.microsoft.com/office/drawing/2014/main" id="{D95850BA-92E5-475C-8DCE-632C9336EA7F}"/>
              </a:ext>
            </a:extLst>
          </p:cNvPr>
          <p:cNvSpPr>
            <a:spLocks noGrp="1"/>
          </p:cNvSpPr>
          <p:nvPr>
            <p:ph idx="1"/>
          </p:nvPr>
        </p:nvSpPr>
        <p:spPr/>
        <p:txBody>
          <a:bodyPr>
            <a:normAutofit/>
          </a:bodyPr>
          <a:lstStyle/>
          <a:p>
            <a:r>
              <a:rPr lang="fa-IR" sz="2400" dirty="0">
                <a:cs typeface="B Titr" panose="00000700000000000000" pitchFamily="2" charset="-78"/>
              </a:rPr>
              <a:t>پرسشنامه</a:t>
            </a:r>
          </a:p>
          <a:p>
            <a:r>
              <a:rPr lang="fa-IR" sz="2400" dirty="0">
                <a:cs typeface="B Titr" panose="00000700000000000000" pitchFamily="2" charset="-78"/>
              </a:rPr>
              <a:t>مصاحبه</a:t>
            </a:r>
          </a:p>
          <a:p>
            <a:r>
              <a:rPr lang="fa-IR" sz="2400" dirty="0">
                <a:cs typeface="B Titr" panose="00000700000000000000" pitchFamily="2" charset="-78"/>
              </a:rPr>
              <a:t>مشاهده</a:t>
            </a:r>
          </a:p>
          <a:p>
            <a:r>
              <a:rPr lang="fa-IR" sz="2400" dirty="0">
                <a:cs typeface="B Titr" panose="00000700000000000000" pitchFamily="2" charset="-78"/>
              </a:rPr>
              <a:t>استفاده از اطلاعات و منابع موجود</a:t>
            </a:r>
          </a:p>
        </p:txBody>
      </p:sp>
    </p:spTree>
    <p:extLst>
      <p:ext uri="{BB962C8B-B14F-4D97-AF65-F5344CB8AC3E}">
        <p14:creationId xmlns:p14="http://schemas.microsoft.com/office/powerpoint/2010/main" val="21369747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E9256-5921-49B1-A756-D9F7566C714C}"/>
              </a:ext>
            </a:extLst>
          </p:cNvPr>
          <p:cNvSpPr>
            <a:spLocks noGrp="1"/>
          </p:cNvSpPr>
          <p:nvPr>
            <p:ph type="title"/>
          </p:nvPr>
        </p:nvSpPr>
        <p:spPr/>
        <p:txBody>
          <a:bodyPr/>
          <a:lstStyle/>
          <a:p>
            <a:pPr algn="ctr"/>
            <a:r>
              <a:rPr lang="fa-IR" dirty="0">
                <a:solidFill>
                  <a:schemeClr val="accent5"/>
                </a:solidFill>
                <a:cs typeface="B Titr" panose="00000700000000000000" pitchFamily="2" charset="-78"/>
              </a:rPr>
              <a:t>ادامه- روش های گرداوری داده ها</a:t>
            </a:r>
          </a:p>
        </p:txBody>
      </p:sp>
      <p:sp>
        <p:nvSpPr>
          <p:cNvPr id="3" name="Content Placeholder 2">
            <a:extLst>
              <a:ext uri="{FF2B5EF4-FFF2-40B4-BE49-F238E27FC236}">
                <a16:creationId xmlns:a16="http://schemas.microsoft.com/office/drawing/2014/main" id="{5EA0B8BC-A68F-4091-864F-DB729B033210}"/>
              </a:ext>
            </a:extLst>
          </p:cNvPr>
          <p:cNvSpPr>
            <a:spLocks noGrp="1"/>
          </p:cNvSpPr>
          <p:nvPr>
            <p:ph idx="1"/>
          </p:nvPr>
        </p:nvSpPr>
        <p:spPr/>
        <p:txBody>
          <a:bodyPr>
            <a:normAutofit/>
          </a:bodyPr>
          <a:lstStyle/>
          <a:p>
            <a:pPr algn="just">
              <a:lnSpc>
                <a:spcPct val="150000"/>
              </a:lnSpc>
            </a:pPr>
            <a:r>
              <a:rPr lang="fa-IR" sz="2400" dirty="0">
                <a:cs typeface="B Titr" panose="00000700000000000000" pitchFamily="2" charset="-78"/>
              </a:rPr>
              <a:t>ابزار گردآوری داده ها باید مناسب بوده در ارتباط مستقیم با </a:t>
            </a:r>
            <a:r>
              <a:rPr lang="fa-IR" sz="2400" dirty="0">
                <a:highlight>
                  <a:srgbClr val="FFFF00"/>
                </a:highlight>
                <a:cs typeface="B Titr" panose="00000700000000000000" pitchFamily="2" charset="-78"/>
              </a:rPr>
              <a:t>موضوع، اهداف، فرضیه و سوالات پژوهش باشن</a:t>
            </a:r>
            <a:r>
              <a:rPr lang="fa-IR" sz="2400" dirty="0">
                <a:cs typeface="B Titr" panose="00000700000000000000" pitchFamily="2" charset="-78"/>
              </a:rPr>
              <a:t>د و از دل </a:t>
            </a:r>
            <a:r>
              <a:rPr lang="fa-IR" sz="2400" b="1" dirty="0">
                <a:solidFill>
                  <a:schemeClr val="accent5"/>
                </a:solidFill>
                <a:cs typeface="B Titr" panose="00000700000000000000" pitchFamily="2" charset="-78"/>
              </a:rPr>
              <a:t>مرور برمتون هم </a:t>
            </a:r>
            <a:r>
              <a:rPr lang="fa-IR" sz="2400" dirty="0">
                <a:cs typeface="B Titr" panose="00000700000000000000" pitchFamily="2" charset="-78"/>
              </a:rPr>
              <a:t>می توان بیرون کشید.</a:t>
            </a:r>
          </a:p>
          <a:p>
            <a:pPr algn="just">
              <a:lnSpc>
                <a:spcPct val="150000"/>
              </a:lnSpc>
            </a:pPr>
            <a:r>
              <a:rPr lang="fa-IR" sz="2400" dirty="0">
                <a:cs typeface="B Titr" panose="00000700000000000000" pitchFamily="2" charset="-78"/>
              </a:rPr>
              <a:t>ابزار باید دارای اعتبار و پایایی علمی باشد</a:t>
            </a:r>
          </a:p>
        </p:txBody>
      </p:sp>
    </p:spTree>
    <p:extLst>
      <p:ext uri="{BB962C8B-B14F-4D97-AF65-F5344CB8AC3E}">
        <p14:creationId xmlns:p14="http://schemas.microsoft.com/office/powerpoint/2010/main" val="20436085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80746-8992-4256-8EB6-D7B28014C690}"/>
              </a:ext>
            </a:extLst>
          </p:cNvPr>
          <p:cNvSpPr>
            <a:spLocks noGrp="1"/>
          </p:cNvSpPr>
          <p:nvPr>
            <p:ph type="title"/>
          </p:nvPr>
        </p:nvSpPr>
        <p:spPr/>
        <p:txBody>
          <a:bodyPr/>
          <a:lstStyle/>
          <a:p>
            <a:pPr algn="ctr"/>
            <a:r>
              <a:rPr lang="fa-IR" dirty="0">
                <a:solidFill>
                  <a:schemeClr val="accent5"/>
                </a:solidFill>
                <a:cs typeface="B Titr" panose="00000700000000000000" pitchFamily="2" charset="-78"/>
              </a:rPr>
              <a:t>انواع پرسشنامه ها</a:t>
            </a:r>
          </a:p>
        </p:txBody>
      </p:sp>
      <p:sp>
        <p:nvSpPr>
          <p:cNvPr id="3" name="Content Placeholder 2">
            <a:extLst>
              <a:ext uri="{FF2B5EF4-FFF2-40B4-BE49-F238E27FC236}">
                <a16:creationId xmlns:a16="http://schemas.microsoft.com/office/drawing/2014/main" id="{DCF0F560-07F3-437E-96D8-08264CAEADE5}"/>
              </a:ext>
            </a:extLst>
          </p:cNvPr>
          <p:cNvSpPr>
            <a:spLocks noGrp="1"/>
          </p:cNvSpPr>
          <p:nvPr>
            <p:ph idx="1"/>
          </p:nvPr>
        </p:nvSpPr>
        <p:spPr/>
        <p:txBody>
          <a:bodyPr>
            <a:normAutofit/>
          </a:bodyPr>
          <a:lstStyle/>
          <a:p>
            <a:r>
              <a:rPr lang="fa-IR" sz="2400" dirty="0">
                <a:cs typeface="B Titr" panose="00000700000000000000" pitchFamily="2" charset="-78"/>
              </a:rPr>
              <a:t>پرسشنامه منظم یا بسته</a:t>
            </a:r>
          </a:p>
          <a:p>
            <a:r>
              <a:rPr lang="fa-IR" sz="2400" dirty="0">
                <a:cs typeface="B Titr" panose="00000700000000000000" pitchFamily="2" charset="-78"/>
              </a:rPr>
              <a:t>پرسشنامه آزاد با باز</a:t>
            </a:r>
          </a:p>
          <a:p>
            <a:r>
              <a:rPr lang="fa-IR" sz="2400" dirty="0">
                <a:cs typeface="B Titr" panose="00000700000000000000" pitchFamily="2" charset="-78"/>
              </a:rPr>
              <a:t>پرسشنامه تصویری</a:t>
            </a:r>
          </a:p>
        </p:txBody>
      </p:sp>
    </p:spTree>
    <p:extLst>
      <p:ext uri="{BB962C8B-B14F-4D97-AF65-F5344CB8AC3E}">
        <p14:creationId xmlns:p14="http://schemas.microsoft.com/office/powerpoint/2010/main" val="24625794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695BD-E5DC-44F0-BA46-153F96AC2DB0}"/>
              </a:ext>
            </a:extLst>
          </p:cNvPr>
          <p:cNvSpPr>
            <a:spLocks noGrp="1"/>
          </p:cNvSpPr>
          <p:nvPr>
            <p:ph type="title"/>
          </p:nvPr>
        </p:nvSpPr>
        <p:spPr/>
        <p:txBody>
          <a:bodyPr/>
          <a:lstStyle/>
          <a:p>
            <a:pPr algn="ctr"/>
            <a:r>
              <a:rPr lang="fa-IR" dirty="0">
                <a:solidFill>
                  <a:schemeClr val="accent5"/>
                </a:solidFill>
                <a:cs typeface="B Titr" panose="00000700000000000000" pitchFamily="2" charset="-78"/>
              </a:rPr>
              <a:t>پرسشنامه منظم</a:t>
            </a:r>
          </a:p>
        </p:txBody>
      </p:sp>
      <p:sp>
        <p:nvSpPr>
          <p:cNvPr id="3" name="Content Placeholder 2">
            <a:extLst>
              <a:ext uri="{FF2B5EF4-FFF2-40B4-BE49-F238E27FC236}">
                <a16:creationId xmlns:a16="http://schemas.microsoft.com/office/drawing/2014/main" id="{D4A61B46-157C-4306-A649-DCE713ACEE05}"/>
              </a:ext>
            </a:extLst>
          </p:cNvPr>
          <p:cNvSpPr>
            <a:spLocks noGrp="1"/>
          </p:cNvSpPr>
          <p:nvPr>
            <p:ph idx="1"/>
          </p:nvPr>
        </p:nvSpPr>
        <p:spPr/>
        <p:txBody>
          <a:bodyPr/>
          <a:lstStyle/>
          <a:p>
            <a:r>
              <a:rPr lang="fa-IR" sz="2400" dirty="0">
                <a:cs typeface="B Titr" panose="00000700000000000000" pitchFamily="2" charset="-78"/>
              </a:rPr>
              <a:t>در این نوع پرسشنامه  سوال ها و پاسخ ها قبلا تهیه و آماده شده است.</a:t>
            </a:r>
          </a:p>
          <a:p>
            <a:r>
              <a:rPr lang="fa-IR" sz="2400" dirty="0">
                <a:cs typeface="B Titr" panose="00000700000000000000" pitchFamily="2" charset="-78"/>
              </a:rPr>
              <a:t>آزمودنی ها باید برای </a:t>
            </a:r>
            <a:r>
              <a:rPr lang="fa-IR" sz="2400" dirty="0">
                <a:highlight>
                  <a:srgbClr val="FFFF00"/>
                </a:highlight>
                <a:cs typeface="B Titr" panose="00000700000000000000" pitchFamily="2" charset="-78"/>
              </a:rPr>
              <a:t>هر سوال یک پاسخ را انتخاب نمایند</a:t>
            </a:r>
          </a:p>
          <a:p>
            <a:r>
              <a:rPr lang="fa-IR" sz="2400" dirty="0">
                <a:cs typeface="B Titr" panose="00000700000000000000" pitchFamily="2" charset="-78"/>
              </a:rPr>
              <a:t>روش کدگذاری، تجزیه و تحلیل این نوع پرسشنامه آسانتر از پرسشنامه آزاد است.</a:t>
            </a:r>
          </a:p>
          <a:p>
            <a:pPr marL="0" indent="0">
              <a:buNone/>
            </a:pPr>
            <a:endParaRPr lang="fa-IR" dirty="0"/>
          </a:p>
        </p:txBody>
      </p:sp>
    </p:spTree>
    <p:extLst>
      <p:ext uri="{BB962C8B-B14F-4D97-AF65-F5344CB8AC3E}">
        <p14:creationId xmlns:p14="http://schemas.microsoft.com/office/powerpoint/2010/main" val="42528659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C9BC4-425D-4FCF-9CDE-20FF397A2E26}"/>
              </a:ext>
            </a:extLst>
          </p:cNvPr>
          <p:cNvSpPr>
            <a:spLocks noGrp="1"/>
          </p:cNvSpPr>
          <p:nvPr>
            <p:ph type="title"/>
          </p:nvPr>
        </p:nvSpPr>
        <p:spPr/>
        <p:txBody>
          <a:bodyPr/>
          <a:lstStyle/>
          <a:p>
            <a:pPr algn="ctr"/>
            <a:r>
              <a:rPr lang="fa-IR" b="1" dirty="0">
                <a:solidFill>
                  <a:schemeClr val="accent5"/>
                </a:solidFill>
                <a:cs typeface="B Titr" panose="00000700000000000000" pitchFamily="2" charset="-78"/>
              </a:rPr>
              <a:t>پرسشنامه آزاد یا باز</a:t>
            </a:r>
          </a:p>
        </p:txBody>
      </p:sp>
      <p:sp>
        <p:nvSpPr>
          <p:cNvPr id="3" name="Content Placeholder 2">
            <a:extLst>
              <a:ext uri="{FF2B5EF4-FFF2-40B4-BE49-F238E27FC236}">
                <a16:creationId xmlns:a16="http://schemas.microsoft.com/office/drawing/2014/main" id="{3C63B347-90CE-4050-97AC-E3E48C799865}"/>
              </a:ext>
            </a:extLst>
          </p:cNvPr>
          <p:cNvSpPr>
            <a:spLocks noGrp="1"/>
          </p:cNvSpPr>
          <p:nvPr>
            <p:ph idx="1"/>
          </p:nvPr>
        </p:nvSpPr>
        <p:spPr/>
        <p:txBody>
          <a:bodyPr>
            <a:normAutofit/>
          </a:bodyPr>
          <a:lstStyle/>
          <a:p>
            <a:r>
              <a:rPr lang="fa-IR" sz="2400" dirty="0">
                <a:cs typeface="B Titr" panose="00000700000000000000" pitchFamily="2" charset="-78"/>
              </a:rPr>
              <a:t>فقط سوال ها در دسترس آزمودنی قرار می گیرد.</a:t>
            </a:r>
          </a:p>
          <a:p>
            <a:r>
              <a:rPr lang="fa-IR" sz="2400" dirty="0">
                <a:cs typeface="B Titr" panose="00000700000000000000" pitchFamily="2" charset="-78"/>
              </a:rPr>
              <a:t>آزمودنی ها آزادند پاسخ خود را هرچه هست بنویسند البته این امر ممکن است پاسخ دهندگان را از ذکر مطالب اصلی منحرف نماید.</a:t>
            </a:r>
          </a:p>
          <a:p>
            <a:r>
              <a:rPr lang="fa-IR" sz="2400" dirty="0">
                <a:cs typeface="B Titr" panose="00000700000000000000" pitchFamily="2" charset="-78"/>
              </a:rPr>
              <a:t>برای پاسخگویی نیاز به زمان زیادی می باشد</a:t>
            </a:r>
          </a:p>
          <a:p>
            <a:r>
              <a:rPr lang="fa-IR" sz="2400" dirty="0">
                <a:cs typeface="B Titr" panose="00000700000000000000" pitchFamily="2" charset="-78"/>
              </a:rPr>
              <a:t>کدگذاری و تجزیه و تحلیل مشکل تر است.</a:t>
            </a:r>
          </a:p>
        </p:txBody>
      </p:sp>
    </p:spTree>
    <p:extLst>
      <p:ext uri="{BB962C8B-B14F-4D97-AF65-F5344CB8AC3E}">
        <p14:creationId xmlns:p14="http://schemas.microsoft.com/office/powerpoint/2010/main" val="35330961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1812E-FE4A-4C9A-9AE7-D5BC10B65E00}"/>
              </a:ext>
            </a:extLst>
          </p:cNvPr>
          <p:cNvSpPr>
            <a:spLocks noGrp="1"/>
          </p:cNvSpPr>
          <p:nvPr>
            <p:ph type="title"/>
          </p:nvPr>
        </p:nvSpPr>
        <p:spPr/>
        <p:txBody>
          <a:bodyPr/>
          <a:lstStyle/>
          <a:p>
            <a:pPr algn="ctr"/>
            <a:r>
              <a:rPr lang="fa-IR" dirty="0">
                <a:solidFill>
                  <a:schemeClr val="accent5"/>
                </a:solidFill>
                <a:cs typeface="B Titr" panose="00000700000000000000" pitchFamily="2" charset="-78"/>
              </a:rPr>
              <a:t>پرسشنامه تصویری</a:t>
            </a:r>
          </a:p>
        </p:txBody>
      </p:sp>
      <p:sp>
        <p:nvSpPr>
          <p:cNvPr id="3" name="Content Placeholder 2">
            <a:extLst>
              <a:ext uri="{FF2B5EF4-FFF2-40B4-BE49-F238E27FC236}">
                <a16:creationId xmlns:a16="http://schemas.microsoft.com/office/drawing/2014/main" id="{EA1A92E7-A56F-413F-AE5F-9595D2E32202}"/>
              </a:ext>
            </a:extLst>
          </p:cNvPr>
          <p:cNvSpPr>
            <a:spLocks noGrp="1"/>
          </p:cNvSpPr>
          <p:nvPr>
            <p:ph idx="1"/>
          </p:nvPr>
        </p:nvSpPr>
        <p:spPr/>
        <p:txBody>
          <a:bodyPr>
            <a:normAutofit/>
          </a:bodyPr>
          <a:lstStyle/>
          <a:p>
            <a:r>
              <a:rPr lang="fa-IR" sz="2800" dirty="0">
                <a:cs typeface="B Titr" panose="00000700000000000000" pitchFamily="2" charset="-78"/>
              </a:rPr>
              <a:t>سوالات از طریق تصاویر ارائه می شوند و برای کودکان و افراد بیسواد کاربرد دارد.</a:t>
            </a:r>
          </a:p>
        </p:txBody>
      </p:sp>
    </p:spTree>
    <p:extLst>
      <p:ext uri="{BB962C8B-B14F-4D97-AF65-F5344CB8AC3E}">
        <p14:creationId xmlns:p14="http://schemas.microsoft.com/office/powerpoint/2010/main" val="33361622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542FD-6ECD-40E4-BCF2-B8DD8671A799}"/>
              </a:ext>
            </a:extLst>
          </p:cNvPr>
          <p:cNvSpPr>
            <a:spLocks noGrp="1"/>
          </p:cNvSpPr>
          <p:nvPr>
            <p:ph type="title"/>
          </p:nvPr>
        </p:nvSpPr>
        <p:spPr/>
        <p:txBody>
          <a:bodyPr/>
          <a:lstStyle/>
          <a:p>
            <a:pPr algn="ctr"/>
            <a:r>
              <a:rPr lang="fa-IR" dirty="0">
                <a:solidFill>
                  <a:schemeClr val="accent5"/>
                </a:solidFill>
                <a:cs typeface="B Titr" panose="00000700000000000000" pitchFamily="2" charset="-78"/>
              </a:rPr>
              <a:t>خصوصیات ابزار های گردآوری داده ها</a:t>
            </a:r>
          </a:p>
        </p:txBody>
      </p:sp>
      <p:sp>
        <p:nvSpPr>
          <p:cNvPr id="3" name="Content Placeholder 2">
            <a:extLst>
              <a:ext uri="{FF2B5EF4-FFF2-40B4-BE49-F238E27FC236}">
                <a16:creationId xmlns:a16="http://schemas.microsoft.com/office/drawing/2014/main" id="{95E8FE01-3D2A-4A31-A4CD-25EDEE4EBFF1}"/>
              </a:ext>
            </a:extLst>
          </p:cNvPr>
          <p:cNvSpPr>
            <a:spLocks noGrp="1"/>
          </p:cNvSpPr>
          <p:nvPr>
            <p:ph idx="1"/>
          </p:nvPr>
        </p:nvSpPr>
        <p:spPr/>
        <p:txBody>
          <a:bodyPr>
            <a:normAutofit/>
          </a:bodyPr>
          <a:lstStyle/>
          <a:p>
            <a:r>
              <a:rPr lang="fa-IR" sz="2800" dirty="0">
                <a:cs typeface="B Titr" panose="00000700000000000000" pitchFamily="2" charset="-78"/>
              </a:rPr>
              <a:t>هر گونه ابزار گرداوری داده ها باید دارای دو مشخصه اصلی زیر باشد.</a:t>
            </a:r>
          </a:p>
          <a:p>
            <a:r>
              <a:rPr lang="fa-IR" sz="2800" dirty="0">
                <a:cs typeface="B Titr" panose="00000700000000000000" pitchFamily="2" charset="-78"/>
              </a:rPr>
              <a:t>روایی </a:t>
            </a:r>
          </a:p>
          <a:p>
            <a:r>
              <a:rPr lang="fa-IR" sz="2800" dirty="0">
                <a:cs typeface="B Titr" panose="00000700000000000000" pitchFamily="2" charset="-78"/>
              </a:rPr>
              <a:t>پایایی</a:t>
            </a:r>
          </a:p>
        </p:txBody>
      </p:sp>
    </p:spTree>
    <p:extLst>
      <p:ext uri="{BB962C8B-B14F-4D97-AF65-F5344CB8AC3E}">
        <p14:creationId xmlns:p14="http://schemas.microsoft.com/office/powerpoint/2010/main" val="2592377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6CB08-30A7-4EE9-A2CA-19EAAFDEB019}"/>
              </a:ext>
            </a:extLst>
          </p:cNvPr>
          <p:cNvSpPr>
            <a:spLocks noGrp="1"/>
          </p:cNvSpPr>
          <p:nvPr>
            <p:ph type="title"/>
          </p:nvPr>
        </p:nvSpPr>
        <p:spPr/>
        <p:txBody>
          <a:bodyPr>
            <a:normAutofit/>
          </a:bodyPr>
          <a:lstStyle/>
          <a:p>
            <a:pPr algn="ctr"/>
            <a:r>
              <a:rPr lang="fa-IR" sz="4000" dirty="0">
                <a:solidFill>
                  <a:schemeClr val="accent5"/>
                </a:solidFill>
                <a:cs typeface="B Titr" panose="00000700000000000000" pitchFamily="2" charset="-78"/>
              </a:rPr>
              <a:t>روایی</a:t>
            </a:r>
          </a:p>
        </p:txBody>
      </p:sp>
      <p:sp>
        <p:nvSpPr>
          <p:cNvPr id="3" name="Content Placeholder 2">
            <a:extLst>
              <a:ext uri="{FF2B5EF4-FFF2-40B4-BE49-F238E27FC236}">
                <a16:creationId xmlns:a16="http://schemas.microsoft.com/office/drawing/2014/main" id="{4217F155-7B71-457E-810F-8C18A6296B72}"/>
              </a:ext>
            </a:extLst>
          </p:cNvPr>
          <p:cNvSpPr>
            <a:spLocks noGrp="1"/>
          </p:cNvSpPr>
          <p:nvPr>
            <p:ph idx="1"/>
          </p:nvPr>
        </p:nvSpPr>
        <p:spPr/>
        <p:txBody>
          <a:bodyPr>
            <a:normAutofit/>
          </a:bodyPr>
          <a:lstStyle/>
          <a:p>
            <a:pPr algn="just"/>
            <a:r>
              <a:rPr lang="fa-IR" sz="2800" dirty="0">
                <a:cs typeface="B Titr" panose="00000700000000000000" pitchFamily="2" charset="-78"/>
              </a:rPr>
              <a:t>روایی از واژه روا به معنی جایز گرفته شده و معنی آن صحیح و درست بودن است.</a:t>
            </a:r>
          </a:p>
          <a:p>
            <a:pPr algn="just"/>
            <a:r>
              <a:rPr lang="fa-IR" sz="2800" dirty="0">
                <a:cs typeface="B Titr" panose="00000700000000000000" pitchFamily="2" charset="-78"/>
              </a:rPr>
              <a:t>اعتبار عبارت است از اندازه گیری واقعی و درست </a:t>
            </a:r>
            <a:r>
              <a:rPr lang="fa-IR" sz="2800" dirty="0">
                <a:highlight>
                  <a:srgbClr val="FFFF00"/>
                </a:highlight>
                <a:cs typeface="B Titr" panose="00000700000000000000" pitchFamily="2" charset="-78"/>
              </a:rPr>
              <a:t>متغیر ها ی مورد مطالعه بدین صورت که انچه مورد نظر است اندازه گیری </a:t>
            </a:r>
            <a:r>
              <a:rPr lang="fa-IR" sz="2800" dirty="0">
                <a:cs typeface="B Titr" panose="00000700000000000000" pitchFamily="2" charset="-78"/>
              </a:rPr>
              <a:t>شود نه چیز دیگری.</a:t>
            </a:r>
          </a:p>
          <a:p>
            <a:pPr algn="just"/>
            <a:r>
              <a:rPr lang="fa-IR" sz="2800" dirty="0">
                <a:cs typeface="B Titr" panose="00000700000000000000" pitchFamily="2" charset="-78"/>
              </a:rPr>
              <a:t> </a:t>
            </a:r>
          </a:p>
        </p:txBody>
      </p:sp>
    </p:spTree>
    <p:extLst>
      <p:ext uri="{BB962C8B-B14F-4D97-AF65-F5344CB8AC3E}">
        <p14:creationId xmlns:p14="http://schemas.microsoft.com/office/powerpoint/2010/main" val="38324458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9B1DD-9C2B-497C-9BB5-D3318A4EE374}"/>
              </a:ext>
            </a:extLst>
          </p:cNvPr>
          <p:cNvSpPr>
            <a:spLocks noGrp="1"/>
          </p:cNvSpPr>
          <p:nvPr>
            <p:ph type="title"/>
          </p:nvPr>
        </p:nvSpPr>
        <p:spPr/>
        <p:txBody>
          <a:bodyPr/>
          <a:lstStyle/>
          <a:p>
            <a:pPr algn="ctr"/>
            <a:r>
              <a:rPr lang="fa-IR" dirty="0">
                <a:solidFill>
                  <a:schemeClr val="accent5"/>
                </a:solidFill>
                <a:cs typeface="B Titr" panose="00000700000000000000" pitchFamily="2" charset="-78"/>
              </a:rPr>
              <a:t>روشهای تعیین اعتبار ابزار های گرداوری داده ها  </a:t>
            </a:r>
          </a:p>
        </p:txBody>
      </p:sp>
      <p:sp>
        <p:nvSpPr>
          <p:cNvPr id="3" name="Content Placeholder 2">
            <a:extLst>
              <a:ext uri="{FF2B5EF4-FFF2-40B4-BE49-F238E27FC236}">
                <a16:creationId xmlns:a16="http://schemas.microsoft.com/office/drawing/2014/main" id="{2FCFAC69-64FF-4C6A-A960-D641AA61725F}"/>
              </a:ext>
            </a:extLst>
          </p:cNvPr>
          <p:cNvSpPr>
            <a:spLocks noGrp="1"/>
          </p:cNvSpPr>
          <p:nvPr>
            <p:ph idx="1"/>
          </p:nvPr>
        </p:nvSpPr>
        <p:spPr/>
        <p:txBody>
          <a:bodyPr>
            <a:normAutofit/>
          </a:bodyPr>
          <a:lstStyle/>
          <a:p>
            <a:r>
              <a:rPr lang="fa-IR" sz="2800" dirty="0">
                <a:cs typeface="B Titr" panose="00000700000000000000" pitchFamily="2" charset="-78"/>
              </a:rPr>
              <a:t>اعتبار محتوا</a:t>
            </a:r>
          </a:p>
          <a:p>
            <a:r>
              <a:rPr lang="fa-IR" sz="2800" dirty="0">
                <a:cs typeface="B Titr" panose="00000700000000000000" pitchFamily="2" charset="-78"/>
              </a:rPr>
              <a:t>اعتبار صوری</a:t>
            </a:r>
          </a:p>
          <a:p>
            <a:r>
              <a:rPr lang="fa-IR" sz="2800" dirty="0">
                <a:cs typeface="B Titr" panose="00000700000000000000" pitchFamily="2" charset="-78"/>
              </a:rPr>
              <a:t>اعتبار همزمان</a:t>
            </a:r>
          </a:p>
          <a:p>
            <a:r>
              <a:rPr lang="fa-IR" sz="2800" dirty="0">
                <a:cs typeface="B Titr" panose="00000700000000000000" pitchFamily="2" charset="-78"/>
              </a:rPr>
              <a:t>اعتبار سازه</a:t>
            </a:r>
          </a:p>
          <a:p>
            <a:r>
              <a:rPr lang="fa-IR" sz="2800" dirty="0">
                <a:cs typeface="B Titr" panose="00000700000000000000" pitchFamily="2" charset="-78"/>
              </a:rPr>
              <a:t> اعتبار خارجی</a:t>
            </a:r>
          </a:p>
          <a:p>
            <a:r>
              <a:rPr lang="fa-IR" sz="2800" dirty="0">
                <a:cs typeface="B Titr" panose="00000700000000000000" pitchFamily="2" charset="-78"/>
              </a:rPr>
              <a:t>اعتبار داخلی</a:t>
            </a:r>
          </a:p>
        </p:txBody>
      </p:sp>
    </p:spTree>
    <p:extLst>
      <p:ext uri="{BB962C8B-B14F-4D97-AF65-F5344CB8AC3E}">
        <p14:creationId xmlns:p14="http://schemas.microsoft.com/office/powerpoint/2010/main" val="1895976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C8C53-F7C3-42E3-A6DA-FAA1D1482A9A}"/>
              </a:ext>
            </a:extLst>
          </p:cNvPr>
          <p:cNvSpPr>
            <a:spLocks noGrp="1"/>
          </p:cNvSpPr>
          <p:nvPr>
            <p:ph type="title"/>
          </p:nvPr>
        </p:nvSpPr>
        <p:spPr/>
        <p:txBody>
          <a:bodyPr/>
          <a:lstStyle/>
          <a:p>
            <a:pPr algn="ctr"/>
            <a:r>
              <a:rPr lang="fa-IR" sz="4000" dirty="0">
                <a:solidFill>
                  <a:schemeClr val="accent5"/>
                </a:solidFill>
                <a:cs typeface="B Titr" panose="00000700000000000000" pitchFamily="2" charset="-78"/>
              </a:rPr>
              <a:t>پایایی</a:t>
            </a:r>
            <a:endParaRPr lang="fa-IR" dirty="0">
              <a:solidFill>
                <a:schemeClr val="accent5"/>
              </a:solidFill>
              <a:cs typeface="B Titr" panose="00000700000000000000" pitchFamily="2" charset="-78"/>
            </a:endParaRPr>
          </a:p>
        </p:txBody>
      </p:sp>
      <p:sp>
        <p:nvSpPr>
          <p:cNvPr id="3" name="Content Placeholder 2">
            <a:extLst>
              <a:ext uri="{FF2B5EF4-FFF2-40B4-BE49-F238E27FC236}">
                <a16:creationId xmlns:a16="http://schemas.microsoft.com/office/drawing/2014/main" id="{264C1460-6613-4B0B-B2E3-9C50DB9BAF56}"/>
              </a:ext>
            </a:extLst>
          </p:cNvPr>
          <p:cNvSpPr>
            <a:spLocks noGrp="1"/>
          </p:cNvSpPr>
          <p:nvPr>
            <p:ph idx="1"/>
          </p:nvPr>
        </p:nvSpPr>
        <p:spPr/>
        <p:txBody>
          <a:bodyPr>
            <a:normAutofit/>
          </a:bodyPr>
          <a:lstStyle/>
          <a:p>
            <a:pPr algn="just"/>
            <a:r>
              <a:rPr lang="fa-IR" sz="2400" b="0" i="0" dirty="0">
                <a:solidFill>
                  <a:srgbClr val="202122"/>
                </a:solidFill>
                <a:effectLst/>
                <a:latin typeface="Tahoma" panose="020B0604030504040204" pitchFamily="34" charset="0"/>
                <a:cs typeface="B Titr" panose="00000700000000000000" pitchFamily="2" charset="-78"/>
              </a:rPr>
              <a:t>اگر روند آزمایش با گروهی از </a:t>
            </a:r>
            <a:r>
              <a:rPr lang="fa-IR" sz="2400" b="1" i="0" dirty="0">
                <a:solidFill>
                  <a:schemeClr val="accent5"/>
                </a:solidFill>
                <a:effectLst/>
                <a:latin typeface="Tahoma" panose="020B0604030504040204" pitchFamily="34" charset="0"/>
                <a:cs typeface="B Titr" panose="00000700000000000000" pitchFamily="2" charset="-78"/>
              </a:rPr>
              <a:t>برگزارکنندگان آزمون تکرار شود</a:t>
            </a:r>
            <a:r>
              <a:rPr lang="fa-IR" sz="2400" b="1" i="0" dirty="0">
                <a:solidFill>
                  <a:srgbClr val="202122"/>
                </a:solidFill>
                <a:effectLst/>
                <a:latin typeface="Tahoma" panose="020B0604030504040204" pitchFamily="34" charset="0"/>
                <a:cs typeface="B Titr" panose="00000700000000000000" pitchFamily="2" charset="-78"/>
              </a:rPr>
              <a:t>، </a:t>
            </a:r>
            <a:r>
              <a:rPr lang="fa-IR" sz="2400" b="1" i="0" dirty="0">
                <a:solidFill>
                  <a:schemeClr val="accent5"/>
                </a:solidFill>
                <a:effectLst/>
                <a:latin typeface="Tahoma" panose="020B0604030504040204" pitchFamily="34" charset="0"/>
                <a:cs typeface="B Titr" panose="00000700000000000000" pitchFamily="2" charset="-78"/>
              </a:rPr>
              <a:t>اساساً همان نتایج به دست می‌آید</a:t>
            </a:r>
            <a:r>
              <a:rPr lang="fa-IR" sz="2400" b="1" i="0" dirty="0">
                <a:solidFill>
                  <a:srgbClr val="202122"/>
                </a:solidFill>
                <a:effectLst/>
                <a:latin typeface="Tahoma" panose="020B0604030504040204" pitchFamily="34" charset="0"/>
                <a:cs typeface="B Titr" panose="00000700000000000000" pitchFamily="2" charset="-78"/>
              </a:rPr>
              <a:t>. </a:t>
            </a:r>
          </a:p>
          <a:p>
            <a:pPr algn="just">
              <a:lnSpc>
                <a:spcPct val="150000"/>
              </a:lnSpc>
            </a:pPr>
            <a:r>
              <a:rPr lang="fa-IR" sz="2400" b="0" i="0" dirty="0">
                <a:solidFill>
                  <a:srgbClr val="202122"/>
                </a:solidFill>
                <a:effectLst/>
                <a:latin typeface="Tahoma" panose="020B0604030504040204" pitchFamily="34" charset="0"/>
                <a:cs typeface="B Titr" panose="00000700000000000000" pitchFamily="2" charset="-78"/>
              </a:rPr>
              <a:t>پ</a:t>
            </a:r>
            <a:r>
              <a:rPr lang="fa-IR" sz="2400" dirty="0">
                <a:cs typeface="B Titr" panose="00000700000000000000" pitchFamily="2" charset="-78"/>
              </a:rPr>
              <a:t>ایایی در یک آزمون می‌تواند از موقعیتی به موقعیت دیگر کاملا متفاوت باشد. برای محاسبه ضریب قابلیت اعتماد ابزارهای اندازه‌گیری شیوه‌های مختلفی وجود دارد. از جمله بازآزمایی ، دو نیمه کردن و </a:t>
            </a:r>
            <a:r>
              <a:rPr lang="fa-IR" sz="2400" b="1" dirty="0">
                <a:cs typeface="B Titr" panose="00000700000000000000" pitchFamily="2" charset="-78"/>
              </a:rPr>
              <a:t>الفای کرونباخ</a:t>
            </a:r>
          </a:p>
        </p:txBody>
      </p:sp>
    </p:spTree>
    <p:extLst>
      <p:ext uri="{BB962C8B-B14F-4D97-AF65-F5344CB8AC3E}">
        <p14:creationId xmlns:p14="http://schemas.microsoft.com/office/powerpoint/2010/main" val="25068013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35F29A-AD79-4A68-AF99-FA128F7A268D}"/>
              </a:ext>
            </a:extLst>
          </p:cNvPr>
          <p:cNvSpPr>
            <a:spLocks noGrp="1"/>
          </p:cNvSpPr>
          <p:nvPr>
            <p:ph type="ctrTitle"/>
          </p:nvPr>
        </p:nvSpPr>
        <p:spPr/>
        <p:txBody>
          <a:bodyPr/>
          <a:lstStyle/>
          <a:p>
            <a:r>
              <a:rPr lang="fa-IR" sz="5400" dirty="0">
                <a:cs typeface="B Titr" panose="00000700000000000000" pitchFamily="2" charset="-78"/>
              </a:rPr>
              <a:t>روش تجریه و تحلیل داده ها</a:t>
            </a:r>
            <a:br>
              <a:rPr lang="fa-IR" sz="5400" dirty="0">
                <a:cs typeface="B Titr" panose="00000700000000000000" pitchFamily="2" charset="-78"/>
              </a:rPr>
            </a:br>
            <a:r>
              <a:rPr lang="fa-IR" sz="5400" dirty="0">
                <a:cs typeface="B Titr" panose="00000700000000000000" pitchFamily="2" charset="-78"/>
              </a:rPr>
              <a:t>محدودیت وملاحظات اخلاقی</a:t>
            </a:r>
            <a:br>
              <a:rPr lang="fa-IR" sz="5400" dirty="0">
                <a:cs typeface="B Titr" panose="00000700000000000000" pitchFamily="2" charset="-78"/>
              </a:rPr>
            </a:br>
            <a:endParaRPr lang="fa-IR" dirty="0"/>
          </a:p>
        </p:txBody>
      </p:sp>
      <p:sp>
        <p:nvSpPr>
          <p:cNvPr id="3" name="Content Placeholder 2">
            <a:extLst>
              <a:ext uri="{FF2B5EF4-FFF2-40B4-BE49-F238E27FC236}">
                <a16:creationId xmlns:a16="http://schemas.microsoft.com/office/drawing/2014/main" id="{74D154C8-196F-4793-A075-C6EE3B83CDA6}"/>
              </a:ext>
            </a:extLst>
          </p:cNvPr>
          <p:cNvSpPr>
            <a:spLocks noGrp="1"/>
          </p:cNvSpPr>
          <p:nvPr>
            <p:ph type="subTitle" idx="1"/>
          </p:nvPr>
        </p:nvSpPr>
        <p:spPr/>
        <p:txBody>
          <a:bodyPr/>
          <a:lstStyle/>
          <a:p>
            <a:endParaRPr lang="fa-IR" dirty="0"/>
          </a:p>
        </p:txBody>
      </p:sp>
    </p:spTree>
    <p:extLst>
      <p:ext uri="{BB962C8B-B14F-4D97-AF65-F5344CB8AC3E}">
        <p14:creationId xmlns:p14="http://schemas.microsoft.com/office/powerpoint/2010/main" val="16491566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B6C7111-AE00-4EF1-8568-FAC356AEDC46}"/>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8" name="Title 1">
            <a:extLst>
              <a:ext uri="{FF2B5EF4-FFF2-40B4-BE49-F238E27FC236}">
                <a16:creationId xmlns:a16="http://schemas.microsoft.com/office/drawing/2014/main" id="{C812B1E8-0C2F-422B-8ED3-F0FC4CA13ED9}"/>
              </a:ext>
            </a:extLst>
          </p:cNvPr>
          <p:cNvSpPr txBox="1">
            <a:spLocks/>
          </p:cNvSpPr>
          <p:nvPr/>
        </p:nvSpPr>
        <p:spPr>
          <a:xfrm>
            <a:off x="1636711" y="838200"/>
            <a:ext cx="10018713" cy="1752599"/>
          </a:xfrm>
          <a:prstGeom prst="rect">
            <a:avLst/>
          </a:prstGeom>
          <a:effectLst/>
        </p:spPr>
        <p:txBody>
          <a:bodyPr vert="horz" lIns="91440" tIns="45720" rIns="91440" bIns="45720" rtlCol="0" anchor="ctr">
            <a:normAutofit/>
          </a:bodyPr>
          <a:lst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marL="0" marR="0" lvl="0" indent="0" algn="ctr" defTabSz="457200" rtl="1" eaLnBrk="1" fontAlgn="auto" latinLnBrk="0" hangingPunct="1">
              <a:lnSpc>
                <a:spcPct val="100000"/>
              </a:lnSpc>
              <a:spcBef>
                <a:spcPct val="0"/>
              </a:spcBef>
              <a:spcAft>
                <a:spcPts val="0"/>
              </a:spcAft>
              <a:buClrTx/>
              <a:buSzTx/>
              <a:buFontTx/>
              <a:buNone/>
              <a:tabLst/>
              <a:defRPr/>
            </a:pPr>
            <a:r>
              <a:rPr kumimoji="0" lang="fa-IR" sz="4000" b="0" i="0" u="none" strike="noStrike" kern="1200" cap="none" spc="0" normalizeH="0" baseline="0" noProof="0" dirty="0">
                <a:ln w="3175" cmpd="sng">
                  <a:noFill/>
                </a:ln>
                <a:solidFill>
                  <a:prstClr val="black"/>
                </a:solidFill>
                <a:effectLst/>
                <a:uLnTx/>
                <a:uFillTx/>
                <a:latin typeface="Corbel" panose="020B0503020204020204"/>
                <a:cs typeface="B Titr" panose="00000700000000000000" pitchFamily="2" charset="-78"/>
              </a:rPr>
              <a:t>خسته نباشید</a:t>
            </a:r>
          </a:p>
        </p:txBody>
      </p:sp>
    </p:spTree>
    <p:extLst>
      <p:ext uri="{BB962C8B-B14F-4D97-AF65-F5344CB8AC3E}">
        <p14:creationId xmlns:p14="http://schemas.microsoft.com/office/powerpoint/2010/main" val="1187802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2357</TotalTime>
  <Words>4162</Words>
  <Application>Microsoft Office PowerPoint</Application>
  <PresentationFormat>Widescreen</PresentationFormat>
  <Paragraphs>297</Paragraphs>
  <Slides>75</Slides>
  <Notes>1</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75</vt:i4>
      </vt:variant>
    </vt:vector>
  </HeadingPairs>
  <TitlesOfParts>
    <vt:vector size="90" baseType="lpstr">
      <vt:lpstr>Arial</vt:lpstr>
      <vt:lpstr>B Mitra</vt:lpstr>
      <vt:lpstr>B Nazanin</vt:lpstr>
      <vt:lpstr>Calibri</vt:lpstr>
      <vt:lpstr>Cambria Math</vt:lpstr>
      <vt:lpstr>Corbel</vt:lpstr>
      <vt:lpstr>inherit</vt:lpstr>
      <vt:lpstr>IRANSans</vt:lpstr>
      <vt:lpstr>Tahoma</vt:lpstr>
      <vt:lpstr>Times New Roman</vt:lpstr>
      <vt:lpstr>Trebuchet MS</vt:lpstr>
      <vt:lpstr>Univers</vt:lpstr>
      <vt:lpstr>Wingdings 3</vt:lpstr>
      <vt:lpstr>Facet</vt:lpstr>
      <vt:lpstr>1_Facet</vt:lpstr>
      <vt:lpstr>PowerPoint Presentation</vt:lpstr>
      <vt:lpstr>آشنایی پروپوزال نویسی مطالعات توصیفی </vt:lpstr>
      <vt:lpstr>انواع مطالعات توصیفی</vt:lpstr>
      <vt:lpstr>مطالعات توصیفی یک متغییری</vt:lpstr>
      <vt:lpstr>مطالعات توصیفی همبستگی </vt:lpstr>
      <vt:lpstr>مطالعه موردی </vt:lpstr>
      <vt:lpstr>مطالعه توصیفی تطبیقی </vt:lpstr>
      <vt:lpstr>مطالعه مقطعی</vt:lpstr>
      <vt:lpstr>مطالعات اکولوژیک Ecological Studies</vt:lpstr>
      <vt:lpstr>مطالعات توصیفی جمعیتی یا سرشماری‌های سلامت (Descriptive Population Surveys)</vt:lpstr>
      <vt:lpstr>مراحل نگارش پروپوزال</vt:lpstr>
      <vt:lpstr>انتخاب موضوع تحقیق</vt:lpstr>
      <vt:lpstr>چگونه یک موضوع مناسب برای تحقیق انتخاب کنیم</vt:lpstr>
      <vt:lpstr>تنظیم عنوان پژوهش</vt:lpstr>
      <vt:lpstr>مثال</vt:lpstr>
      <vt:lpstr>PowerPoint Presentation</vt:lpstr>
      <vt:lpstr>مقدمه و بیان مسئله</vt:lpstr>
      <vt:lpstr>ادامه- بیان مسئله</vt:lpstr>
      <vt:lpstr>ادامه- بیان مسئله</vt:lpstr>
      <vt:lpstr>تعریف واژگان کلیدی</vt:lpstr>
      <vt:lpstr>ادامه- تعریف واژگان کلیدی</vt:lpstr>
      <vt:lpstr>مثال</vt:lpstr>
      <vt:lpstr>مرور منابع و اطلاعات موجود</vt:lpstr>
      <vt:lpstr>اهمیت مرور منابع و اطلاعات موجود</vt:lpstr>
      <vt:lpstr>نکات مهم در مرور متون و منابع</vt:lpstr>
      <vt:lpstr>خلاصه کردن مطالب</vt:lpstr>
      <vt:lpstr>مثال</vt:lpstr>
      <vt:lpstr>PowerPoint Presentation</vt:lpstr>
      <vt:lpstr>انواع اهداف پژوهش</vt:lpstr>
      <vt:lpstr>هدف کلی</vt:lpstr>
      <vt:lpstr>اهداف ویژه یا اختصاصی</vt:lpstr>
      <vt:lpstr>مثال اول:  عنوان : بررسی وضعیت کیفیت زندگی نوجوانان 18-15 سال در حال تحصیل در دبیرستان های شهر زنجان سال 1401</vt:lpstr>
      <vt:lpstr>اهداف کاربردی</vt:lpstr>
      <vt:lpstr>مثال</vt:lpstr>
      <vt:lpstr>سوال پژوهش</vt:lpstr>
      <vt:lpstr>مثال نحوه نگارش فرضیه برای مطالعات توصیفی مقطعی</vt:lpstr>
      <vt:lpstr> روش اجرا</vt:lpstr>
      <vt:lpstr>محیط پژوهش</vt:lpstr>
      <vt:lpstr>جامعه پژوهش</vt:lpstr>
      <vt:lpstr>واحد پژوهش</vt:lpstr>
      <vt:lpstr>PowerPoint Presentation</vt:lpstr>
      <vt:lpstr>مثال</vt:lpstr>
      <vt:lpstr>ویژگی واحد های پژوهش یا معیار ورود</vt:lpstr>
      <vt:lpstr>مثال</vt:lpstr>
      <vt:lpstr>حجم نمونه</vt:lpstr>
      <vt:lpstr>فرمول کوکران برای جامعه نامحدود </vt:lpstr>
      <vt:lpstr>ریزش و افت نمونه</vt:lpstr>
      <vt:lpstr>روش های نمونه گیری</vt:lpstr>
      <vt:lpstr>نمونه گیری احتمالی یا تصادفی</vt:lpstr>
      <vt:lpstr>نمونه گیری تصادفی ساده</vt:lpstr>
      <vt:lpstr>نمونه گیری تصادفی منظم (سیستماتیک)</vt:lpstr>
      <vt:lpstr>مثال</vt:lpstr>
      <vt:lpstr>نمونه گیری تصادفی طبقه ای</vt:lpstr>
      <vt:lpstr>نمونه گیری تصادفی خوشه ای</vt:lpstr>
      <vt:lpstr>مثال</vt:lpstr>
      <vt:lpstr>تفاوت نمونه گیری طبقه ای و خوشه ای</vt:lpstr>
      <vt:lpstr>مثال</vt:lpstr>
      <vt:lpstr>نمونه گیری غیر احتمالی</vt:lpstr>
      <vt:lpstr>انواع نمونه گیری غیر احتمالی</vt:lpstr>
      <vt:lpstr>نمونه گیری در دسترس</vt:lpstr>
      <vt:lpstr>نمونه گیری گلوله برفی یا شبکه ای</vt:lpstr>
      <vt:lpstr>نمونه گیری سهمیه ای</vt:lpstr>
      <vt:lpstr>نمونه گیری هدفمند</vt:lpstr>
      <vt:lpstr>روش های گردآوری داده ها</vt:lpstr>
      <vt:lpstr>ادامه- روش های گرداوری داده ها</vt:lpstr>
      <vt:lpstr>انواع پرسشنامه ها</vt:lpstr>
      <vt:lpstr>پرسشنامه منظم</vt:lpstr>
      <vt:lpstr>پرسشنامه آزاد یا باز</vt:lpstr>
      <vt:lpstr>پرسشنامه تصویری</vt:lpstr>
      <vt:lpstr>خصوصیات ابزار های گردآوری داده ها</vt:lpstr>
      <vt:lpstr>روایی</vt:lpstr>
      <vt:lpstr>روشهای تعیین اعتبار ابزار های گرداوری داده ها  </vt:lpstr>
      <vt:lpstr>پایایی</vt:lpstr>
      <vt:lpstr>روش تجریه و تحلیل داده ها محدودیت وملاحظات اخلاقی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روش تحقیق</dc:title>
  <dc:creator>armin</dc:creator>
  <cp:lastModifiedBy>armin</cp:lastModifiedBy>
  <cp:revision>267</cp:revision>
  <dcterms:created xsi:type="dcterms:W3CDTF">2021-03-31T15:22:12Z</dcterms:created>
  <dcterms:modified xsi:type="dcterms:W3CDTF">2025-07-01T06:36:10Z</dcterms:modified>
</cp:coreProperties>
</file>